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84" r:id="rId3"/>
    <p:sldId id="285" r:id="rId4"/>
    <p:sldId id="320" r:id="rId5"/>
    <p:sldId id="321" r:id="rId6"/>
    <p:sldId id="288" r:id="rId7"/>
    <p:sldId id="290" r:id="rId8"/>
    <p:sldId id="287" r:id="rId9"/>
    <p:sldId id="293" r:id="rId10"/>
    <p:sldId id="325" r:id="rId11"/>
    <p:sldId id="292" r:id="rId12"/>
    <p:sldId id="340" r:id="rId13"/>
    <p:sldId id="295" r:id="rId14"/>
    <p:sldId id="311" r:id="rId15"/>
    <p:sldId id="296" r:id="rId16"/>
    <p:sldId id="297" r:id="rId17"/>
    <p:sldId id="298" r:id="rId18"/>
    <p:sldId id="300" r:id="rId19"/>
    <p:sldId id="299" r:id="rId20"/>
    <p:sldId id="349" r:id="rId21"/>
    <p:sldId id="348" r:id="rId22"/>
    <p:sldId id="333" r:id="rId23"/>
    <p:sldId id="312" r:id="rId24"/>
    <p:sldId id="342" r:id="rId25"/>
    <p:sldId id="304" r:id="rId26"/>
    <p:sldId id="301" r:id="rId27"/>
    <p:sldId id="306" r:id="rId28"/>
    <p:sldId id="343" r:id="rId29"/>
    <p:sldId id="335" r:id="rId30"/>
    <p:sldId id="313" r:id="rId31"/>
    <p:sldId id="341" r:id="rId32"/>
    <p:sldId id="328" r:id="rId33"/>
    <p:sldId id="314" r:id="rId34"/>
    <p:sldId id="315" r:id="rId35"/>
    <p:sldId id="329" r:id="rId36"/>
    <p:sldId id="327" r:id="rId37"/>
    <p:sldId id="330" r:id="rId38"/>
    <p:sldId id="336" r:id="rId39"/>
    <p:sldId id="344" r:id="rId40"/>
    <p:sldId id="331" r:id="rId41"/>
    <p:sldId id="332" r:id="rId42"/>
    <p:sldId id="337" r:id="rId43"/>
    <p:sldId id="345" r:id="rId44"/>
    <p:sldId id="346" r:id="rId45"/>
    <p:sldId id="318" r:id="rId46"/>
    <p:sldId id="317" r:id="rId47"/>
    <p:sldId id="275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00CC"/>
    <a:srgbClr val="ECF0FE"/>
    <a:srgbClr val="E8EDFE"/>
    <a:srgbClr val="E2E9FE"/>
    <a:srgbClr val="C4D1FC"/>
    <a:srgbClr val="BDDEFF"/>
    <a:srgbClr val="99CCFF"/>
    <a:srgbClr val="FAA90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967" autoAdjust="0"/>
    <p:restoredTop sz="94660"/>
  </p:normalViewPr>
  <p:slideViewPr>
    <p:cSldViewPr>
      <p:cViewPr varScale="1">
        <p:scale>
          <a:sx n="69" d="100"/>
          <a:sy n="69" d="100"/>
        </p:scale>
        <p:origin x="-6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0B03E1-BC56-4D38-AA94-C8B58270FF2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AB9364-5EBD-4F8E-ACCA-FED58768BA0C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2600" b="1" cap="all" baseline="0" dirty="0" smtClean="0"/>
            <a:t>оценивание</a:t>
          </a:r>
          <a:endParaRPr lang="ru-RU" sz="2600" b="1" cap="all" baseline="0" dirty="0"/>
        </a:p>
      </dgm:t>
    </dgm:pt>
    <dgm:pt modelId="{291777D8-C5D5-4D05-A279-451B63FDC36C}" type="parTrans" cxnId="{E6EAAAF6-B511-4093-8E7D-A88287E79307}">
      <dgm:prSet/>
      <dgm:spPr/>
      <dgm:t>
        <a:bodyPr/>
        <a:lstStyle/>
        <a:p>
          <a:endParaRPr lang="ru-RU"/>
        </a:p>
      </dgm:t>
    </dgm:pt>
    <dgm:pt modelId="{02D7C21E-C999-429F-B1A1-EB0C7C6A22F1}" type="sibTrans" cxnId="{E6EAAAF6-B511-4093-8E7D-A88287E79307}">
      <dgm:prSet/>
      <dgm:spPr/>
      <dgm:t>
        <a:bodyPr/>
        <a:lstStyle/>
        <a:p>
          <a:endParaRPr lang="ru-RU"/>
        </a:p>
      </dgm:t>
    </dgm:pt>
    <dgm:pt modelId="{10900D45-04A3-453A-BEEF-FDFA5D4F7E5E}">
      <dgm:prSet phldrT="[Текст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уровня  подготовки каждого ученика на каждом этапе учебного процесса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EC13BBC-9C2F-4236-93B9-6164A5FC7138}" type="parTrans" cxnId="{D63ABCB7-887B-4479-BADA-B26993F05AAC}">
      <dgm:prSet/>
      <dgm:spPr/>
      <dgm:t>
        <a:bodyPr/>
        <a:lstStyle/>
        <a:p>
          <a:endParaRPr lang="ru-RU"/>
        </a:p>
      </dgm:t>
    </dgm:pt>
    <dgm:pt modelId="{8C4646ED-5DF2-47CD-B340-C1284AECBA05}" type="sibTrans" cxnId="{D63ABCB7-887B-4479-BADA-B26993F05AAC}">
      <dgm:prSet/>
      <dgm:spPr/>
      <dgm:t>
        <a:bodyPr/>
        <a:lstStyle/>
        <a:p>
          <a:endParaRPr lang="ru-RU"/>
        </a:p>
      </dgm:t>
    </dgm:pt>
    <dgm:pt modelId="{E7D70372-E7F4-4201-94DB-E92438BEF5F6}">
      <dgm:prSet phldrT="[Текст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Отслеживание индивидуального прогресса и коррекция   индивидуальной  траектории развития ученика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29F8C01-9368-46A1-AB35-85DEBBEEBD29}" type="parTrans" cxnId="{64C3AF5D-FCB6-48B4-9032-0EEF49644794}">
      <dgm:prSet/>
      <dgm:spPr/>
      <dgm:t>
        <a:bodyPr/>
        <a:lstStyle/>
        <a:p>
          <a:endParaRPr lang="ru-RU"/>
        </a:p>
      </dgm:t>
    </dgm:pt>
    <dgm:pt modelId="{2E33C488-45F4-460F-BEAC-43EC81BCE4F8}" type="sibTrans" cxnId="{64C3AF5D-FCB6-48B4-9032-0EEF49644794}">
      <dgm:prSet/>
      <dgm:spPr/>
      <dgm:t>
        <a:bodyPr/>
        <a:lstStyle/>
        <a:p>
          <a:endParaRPr lang="ru-RU"/>
        </a:p>
      </dgm:t>
    </dgm:pt>
    <dgm:pt modelId="{FD67BA30-B9D2-4DAB-A908-4DC5A3D17A5A}">
      <dgm:prSet phldrT="[Текст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Дифференцирование  значимости оценок, полученных за выполнение различных видов деятельности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3125E82-A20F-4600-8B58-AC853E67E51C}" type="parTrans" cxnId="{4B3253A8-4E3F-4185-8C95-C6C84424E7C2}">
      <dgm:prSet/>
      <dgm:spPr/>
      <dgm:t>
        <a:bodyPr/>
        <a:lstStyle/>
        <a:p>
          <a:endParaRPr lang="ru-RU"/>
        </a:p>
      </dgm:t>
    </dgm:pt>
    <dgm:pt modelId="{897D6194-DE79-4526-8156-70772340D31B}" type="sibTrans" cxnId="{4B3253A8-4E3F-4185-8C95-C6C84424E7C2}">
      <dgm:prSet/>
      <dgm:spPr/>
      <dgm:t>
        <a:bodyPr/>
        <a:lstStyle/>
        <a:p>
          <a:endParaRPr lang="ru-RU"/>
        </a:p>
      </dgm:t>
    </dgm:pt>
    <dgm:pt modelId="{FC952BF8-D2F5-4415-896F-DCD69A9D5D7A}">
      <dgm:prSet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Мотивирование   учащихся на устранение имеющихся пробелов в усвоении учебной программы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6D9AA79-4B11-4195-9C86-F5A77B61CD42}" type="parTrans" cxnId="{97D4CB65-70E9-4633-B338-41094E6BEAE1}">
      <dgm:prSet/>
      <dgm:spPr/>
      <dgm:t>
        <a:bodyPr/>
        <a:lstStyle/>
        <a:p>
          <a:endParaRPr lang="ru-RU"/>
        </a:p>
      </dgm:t>
    </dgm:pt>
    <dgm:pt modelId="{8558B2C0-FAF9-4063-A784-863016BF946E}" type="sibTrans" cxnId="{97D4CB65-70E9-4633-B338-41094E6BEAE1}">
      <dgm:prSet/>
      <dgm:spPr/>
      <dgm:t>
        <a:bodyPr/>
        <a:lstStyle/>
        <a:p>
          <a:endParaRPr lang="ru-RU"/>
        </a:p>
      </dgm:t>
    </dgm:pt>
    <dgm:pt modelId="{D256418F-E672-45DF-8A61-86A65BE41016}">
      <dgm:prSet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обратной связи между учителем, учеником и родителями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93A7D0-A1FD-46F4-A1B1-B1C480C80CF1}" type="parTrans" cxnId="{8352928A-6622-49BD-86CF-FCED237A8F05}">
      <dgm:prSet/>
      <dgm:spPr/>
      <dgm:t>
        <a:bodyPr/>
        <a:lstStyle/>
        <a:p>
          <a:endParaRPr lang="ru-RU"/>
        </a:p>
      </dgm:t>
    </dgm:pt>
    <dgm:pt modelId="{9442F5F2-5150-45B7-AE33-A2B4A539D853}" type="sibTrans" cxnId="{8352928A-6622-49BD-86CF-FCED237A8F05}">
      <dgm:prSet/>
      <dgm:spPr/>
      <dgm:t>
        <a:bodyPr/>
        <a:lstStyle/>
        <a:p>
          <a:endParaRPr lang="ru-RU"/>
        </a:p>
      </dgm:t>
    </dgm:pt>
    <dgm:pt modelId="{C1B68CBA-9E81-4E90-BEBD-28FB75F61BB2}">
      <dgm:prSet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Отслеживание эффективности учебной программы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21CBEE-1865-440F-8D40-2F0ED5465F61}" type="parTrans" cxnId="{6ECDAD4B-4ACD-4AD4-ABF7-54CF5DC3F9E8}">
      <dgm:prSet/>
      <dgm:spPr/>
      <dgm:t>
        <a:bodyPr/>
        <a:lstStyle/>
        <a:p>
          <a:endParaRPr lang="ru-RU"/>
        </a:p>
      </dgm:t>
    </dgm:pt>
    <dgm:pt modelId="{F636D276-889A-4BD3-A55C-D1DC6640E6C5}" type="sibTrans" cxnId="{6ECDAD4B-4ACD-4AD4-ABF7-54CF5DC3F9E8}">
      <dgm:prSet/>
      <dgm:spPr/>
      <dgm:t>
        <a:bodyPr/>
        <a:lstStyle/>
        <a:p>
          <a:endParaRPr lang="ru-RU"/>
        </a:p>
      </dgm:t>
    </dgm:pt>
    <dgm:pt modelId="{8DBFB222-CF9B-4224-9CBB-7D3F91C91A65}" type="pres">
      <dgm:prSet presAssocID="{C80B03E1-BC56-4D38-AA94-C8B58270FF2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B2F438-0A40-464F-A157-7BB53B93326C}" type="pres">
      <dgm:prSet presAssocID="{2BAB9364-5EBD-4F8E-ACCA-FED58768BA0C}" presName="centerShape" presStyleLbl="node0" presStyleIdx="0" presStyleCnt="1" custScaleX="160091" custScaleY="60559" custLinFactNeighborX="2276" custLinFactNeighborY="-774"/>
      <dgm:spPr/>
      <dgm:t>
        <a:bodyPr/>
        <a:lstStyle/>
        <a:p>
          <a:endParaRPr lang="ru-RU"/>
        </a:p>
      </dgm:t>
    </dgm:pt>
    <dgm:pt modelId="{4D1B080A-D9D1-4453-968E-1DF351A64644}" type="pres">
      <dgm:prSet presAssocID="{DEC13BBC-9C2F-4236-93B9-6164A5FC7138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38A03C94-E636-4107-BDC7-9945C2794466}" type="pres">
      <dgm:prSet presAssocID="{10900D45-04A3-453A-BEEF-FDFA5D4F7E5E}" presName="node" presStyleLbl="node1" presStyleIdx="0" presStyleCnt="6" custScaleX="135240" custScaleY="116331" custRadScaleRad="93145" custRadScaleInc="-12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C47B2-71DF-4BAA-A23F-681CF391EE3F}" type="pres">
      <dgm:prSet presAssocID="{B29F8C01-9368-46A1-AB35-85DEBBEEBD29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363DBAD4-5C44-4F7E-99FE-0BC703B1CE20}" type="pres">
      <dgm:prSet presAssocID="{E7D70372-E7F4-4201-94DB-E92438BEF5F6}" presName="node" presStyleLbl="node1" presStyleIdx="1" presStyleCnt="6" custScaleX="137191" custScaleY="135947" custRadScaleRad="102455" custRadScaleInc="-18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8661C-CB6D-449A-BF97-A00B7EF5D83C}" type="pres">
      <dgm:prSet presAssocID="{E6D9AA79-4B11-4195-9C86-F5A77B61CD42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012F57DF-5545-4605-9973-613EF02E3489}" type="pres">
      <dgm:prSet presAssocID="{FC952BF8-D2F5-4415-896F-DCD69A9D5D7A}" presName="node" presStyleLbl="node1" presStyleIdx="2" presStyleCnt="6" custScaleX="179256" custRadScaleRad="104454" custRadScaleInc="-10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B554C-8C9E-4EC1-9A1A-8D172FD0DEDE}" type="pres">
      <dgm:prSet presAssocID="{23125E82-A20F-4600-8B58-AC853E67E51C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A68F100A-40F8-424B-9905-267EAA926A3C}" type="pres">
      <dgm:prSet presAssocID="{FD67BA30-B9D2-4DAB-A908-4DC5A3D17A5A}" presName="node" presStyleLbl="node1" presStyleIdx="3" presStyleCnt="6" custScaleX="182428" custRadScaleRad="112691" custRadScaleInc="40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2ECBB-EC05-4FFA-A212-3E9FD344C1CE}" type="pres">
      <dgm:prSet presAssocID="{FF21CBEE-1865-440F-8D40-2F0ED5465F61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6C3062C2-7C76-48DC-B82B-C9A4999A8A14}" type="pres">
      <dgm:prSet presAssocID="{C1B68CBA-9E81-4E90-BEBD-28FB75F61BB2}" presName="node" presStyleLbl="node1" presStyleIdx="4" presStyleCnt="6" custScaleX="111073" custScaleY="91280" custRadScaleRad="112259" custRadScaleInc="192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EA29A-2530-420F-AD79-D1605B8FF4D4}" type="pres">
      <dgm:prSet presAssocID="{3493A7D0-A1FD-46F4-A1B1-B1C480C80CF1}" presName="parTrans" presStyleLbl="bgSibTrans2D1" presStyleIdx="5" presStyleCnt="6" custScaleX="112429"/>
      <dgm:spPr/>
      <dgm:t>
        <a:bodyPr/>
        <a:lstStyle/>
        <a:p>
          <a:endParaRPr lang="ru-RU"/>
        </a:p>
      </dgm:t>
    </dgm:pt>
    <dgm:pt modelId="{FD81A36A-59C6-4D37-92DC-497F17A84056}" type="pres">
      <dgm:prSet presAssocID="{D256418F-E672-45DF-8A61-86A65BE41016}" presName="node" presStyleLbl="node1" presStyleIdx="5" presStyleCnt="6" custScaleX="126108" custScaleY="120954" custRadScaleRad="99916" custRadScaleInc="5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A86C06-2997-4ED4-963E-F7D44D755B46}" type="presOf" srcId="{FC952BF8-D2F5-4415-896F-DCD69A9D5D7A}" destId="{012F57DF-5545-4605-9973-613EF02E3489}" srcOrd="0" destOrd="0" presId="urn:microsoft.com/office/officeart/2005/8/layout/radial4"/>
    <dgm:cxn modelId="{8352928A-6622-49BD-86CF-FCED237A8F05}" srcId="{2BAB9364-5EBD-4F8E-ACCA-FED58768BA0C}" destId="{D256418F-E672-45DF-8A61-86A65BE41016}" srcOrd="5" destOrd="0" parTransId="{3493A7D0-A1FD-46F4-A1B1-B1C480C80CF1}" sibTransId="{9442F5F2-5150-45B7-AE33-A2B4A539D853}"/>
    <dgm:cxn modelId="{D63ABCB7-887B-4479-BADA-B26993F05AAC}" srcId="{2BAB9364-5EBD-4F8E-ACCA-FED58768BA0C}" destId="{10900D45-04A3-453A-BEEF-FDFA5D4F7E5E}" srcOrd="0" destOrd="0" parTransId="{DEC13BBC-9C2F-4236-93B9-6164A5FC7138}" sibTransId="{8C4646ED-5DF2-47CD-B340-C1284AECBA05}"/>
    <dgm:cxn modelId="{07FC43BC-B9B3-47F2-889F-E6A6585422D5}" type="presOf" srcId="{C1B68CBA-9E81-4E90-BEBD-28FB75F61BB2}" destId="{6C3062C2-7C76-48DC-B82B-C9A4999A8A14}" srcOrd="0" destOrd="0" presId="urn:microsoft.com/office/officeart/2005/8/layout/radial4"/>
    <dgm:cxn modelId="{246BAA4C-C504-4072-9941-C9A5CD4998DC}" type="presOf" srcId="{E6D9AA79-4B11-4195-9C86-F5A77B61CD42}" destId="{9B98661C-CB6D-449A-BF97-A00B7EF5D83C}" srcOrd="0" destOrd="0" presId="urn:microsoft.com/office/officeart/2005/8/layout/radial4"/>
    <dgm:cxn modelId="{806D8DAA-950C-4593-859C-6F9B1FCCB134}" type="presOf" srcId="{10900D45-04A3-453A-BEEF-FDFA5D4F7E5E}" destId="{38A03C94-E636-4107-BDC7-9945C2794466}" srcOrd="0" destOrd="0" presId="urn:microsoft.com/office/officeart/2005/8/layout/radial4"/>
    <dgm:cxn modelId="{7D96731C-7EF9-478B-B71C-1E56E940C772}" type="presOf" srcId="{C80B03E1-BC56-4D38-AA94-C8B58270FF23}" destId="{8DBFB222-CF9B-4224-9CBB-7D3F91C91A65}" srcOrd="0" destOrd="0" presId="urn:microsoft.com/office/officeart/2005/8/layout/radial4"/>
    <dgm:cxn modelId="{A692B37B-DB9B-45E1-A5E6-FCA4A357DFD1}" type="presOf" srcId="{DEC13BBC-9C2F-4236-93B9-6164A5FC7138}" destId="{4D1B080A-D9D1-4453-968E-1DF351A64644}" srcOrd="0" destOrd="0" presId="urn:microsoft.com/office/officeart/2005/8/layout/radial4"/>
    <dgm:cxn modelId="{4B3253A8-4E3F-4185-8C95-C6C84424E7C2}" srcId="{2BAB9364-5EBD-4F8E-ACCA-FED58768BA0C}" destId="{FD67BA30-B9D2-4DAB-A908-4DC5A3D17A5A}" srcOrd="3" destOrd="0" parTransId="{23125E82-A20F-4600-8B58-AC853E67E51C}" sibTransId="{897D6194-DE79-4526-8156-70772340D31B}"/>
    <dgm:cxn modelId="{64C3AF5D-FCB6-48B4-9032-0EEF49644794}" srcId="{2BAB9364-5EBD-4F8E-ACCA-FED58768BA0C}" destId="{E7D70372-E7F4-4201-94DB-E92438BEF5F6}" srcOrd="1" destOrd="0" parTransId="{B29F8C01-9368-46A1-AB35-85DEBBEEBD29}" sibTransId="{2E33C488-45F4-460F-BEAC-43EC81BCE4F8}"/>
    <dgm:cxn modelId="{9A5A627F-1807-4EDD-8295-E53190BD13BA}" type="presOf" srcId="{D256418F-E672-45DF-8A61-86A65BE41016}" destId="{FD81A36A-59C6-4D37-92DC-497F17A84056}" srcOrd="0" destOrd="0" presId="urn:microsoft.com/office/officeart/2005/8/layout/radial4"/>
    <dgm:cxn modelId="{AFEF4C76-89C3-416C-B5A1-34CA66A70A2A}" type="presOf" srcId="{3493A7D0-A1FD-46F4-A1B1-B1C480C80CF1}" destId="{D6BEA29A-2530-420F-AD79-D1605B8FF4D4}" srcOrd="0" destOrd="0" presId="urn:microsoft.com/office/officeart/2005/8/layout/radial4"/>
    <dgm:cxn modelId="{A3AF9082-BD12-4554-9E23-242862C9955D}" type="presOf" srcId="{23125E82-A20F-4600-8B58-AC853E67E51C}" destId="{17BB554C-8C9E-4EC1-9A1A-8D172FD0DEDE}" srcOrd="0" destOrd="0" presId="urn:microsoft.com/office/officeart/2005/8/layout/radial4"/>
    <dgm:cxn modelId="{4DAF8DE1-FAB8-46EF-A5B4-8C3099988962}" type="presOf" srcId="{2BAB9364-5EBD-4F8E-ACCA-FED58768BA0C}" destId="{C2B2F438-0A40-464F-A157-7BB53B93326C}" srcOrd="0" destOrd="0" presId="urn:microsoft.com/office/officeart/2005/8/layout/radial4"/>
    <dgm:cxn modelId="{D1676684-2EE0-44AD-BF1F-F2B53B47F9AE}" type="presOf" srcId="{FD67BA30-B9D2-4DAB-A908-4DC5A3D17A5A}" destId="{A68F100A-40F8-424B-9905-267EAA926A3C}" srcOrd="0" destOrd="0" presId="urn:microsoft.com/office/officeart/2005/8/layout/radial4"/>
    <dgm:cxn modelId="{41262EE7-3549-4B88-97AD-6C8CF1B31A79}" type="presOf" srcId="{FF21CBEE-1865-440F-8D40-2F0ED5465F61}" destId="{5E72ECBB-EC05-4FFA-A212-3E9FD344C1CE}" srcOrd="0" destOrd="0" presId="urn:microsoft.com/office/officeart/2005/8/layout/radial4"/>
    <dgm:cxn modelId="{0E4160E2-CEA2-4075-95D4-6396634ACCFC}" type="presOf" srcId="{B29F8C01-9368-46A1-AB35-85DEBBEEBD29}" destId="{20BC47B2-71DF-4BAA-A23F-681CF391EE3F}" srcOrd="0" destOrd="0" presId="urn:microsoft.com/office/officeart/2005/8/layout/radial4"/>
    <dgm:cxn modelId="{96701EC9-0C58-4430-AE0C-F7A77FFA9140}" type="presOf" srcId="{E7D70372-E7F4-4201-94DB-E92438BEF5F6}" destId="{363DBAD4-5C44-4F7E-99FE-0BC703B1CE20}" srcOrd="0" destOrd="0" presId="urn:microsoft.com/office/officeart/2005/8/layout/radial4"/>
    <dgm:cxn modelId="{6ECDAD4B-4ACD-4AD4-ABF7-54CF5DC3F9E8}" srcId="{2BAB9364-5EBD-4F8E-ACCA-FED58768BA0C}" destId="{C1B68CBA-9E81-4E90-BEBD-28FB75F61BB2}" srcOrd="4" destOrd="0" parTransId="{FF21CBEE-1865-440F-8D40-2F0ED5465F61}" sibTransId="{F636D276-889A-4BD3-A55C-D1DC6640E6C5}"/>
    <dgm:cxn modelId="{E6EAAAF6-B511-4093-8E7D-A88287E79307}" srcId="{C80B03E1-BC56-4D38-AA94-C8B58270FF23}" destId="{2BAB9364-5EBD-4F8E-ACCA-FED58768BA0C}" srcOrd="0" destOrd="0" parTransId="{291777D8-C5D5-4D05-A279-451B63FDC36C}" sibTransId="{02D7C21E-C999-429F-B1A1-EB0C7C6A22F1}"/>
    <dgm:cxn modelId="{97D4CB65-70E9-4633-B338-41094E6BEAE1}" srcId="{2BAB9364-5EBD-4F8E-ACCA-FED58768BA0C}" destId="{FC952BF8-D2F5-4415-896F-DCD69A9D5D7A}" srcOrd="2" destOrd="0" parTransId="{E6D9AA79-4B11-4195-9C86-F5A77B61CD42}" sibTransId="{8558B2C0-FAF9-4063-A784-863016BF946E}"/>
    <dgm:cxn modelId="{80DAA9BB-D871-4622-BE6C-906BB0EA470B}" type="presParOf" srcId="{8DBFB222-CF9B-4224-9CBB-7D3F91C91A65}" destId="{C2B2F438-0A40-464F-A157-7BB53B93326C}" srcOrd="0" destOrd="0" presId="urn:microsoft.com/office/officeart/2005/8/layout/radial4"/>
    <dgm:cxn modelId="{13EB9FFA-D7C3-46E5-B851-B3778D650D84}" type="presParOf" srcId="{8DBFB222-CF9B-4224-9CBB-7D3F91C91A65}" destId="{4D1B080A-D9D1-4453-968E-1DF351A64644}" srcOrd="1" destOrd="0" presId="urn:microsoft.com/office/officeart/2005/8/layout/radial4"/>
    <dgm:cxn modelId="{EFC1B61C-2F16-41AD-AB4C-0104E1200CEC}" type="presParOf" srcId="{8DBFB222-CF9B-4224-9CBB-7D3F91C91A65}" destId="{38A03C94-E636-4107-BDC7-9945C2794466}" srcOrd="2" destOrd="0" presId="urn:microsoft.com/office/officeart/2005/8/layout/radial4"/>
    <dgm:cxn modelId="{CAC6AC57-6C68-4893-A8AF-C11FBD886A0C}" type="presParOf" srcId="{8DBFB222-CF9B-4224-9CBB-7D3F91C91A65}" destId="{20BC47B2-71DF-4BAA-A23F-681CF391EE3F}" srcOrd="3" destOrd="0" presId="urn:microsoft.com/office/officeart/2005/8/layout/radial4"/>
    <dgm:cxn modelId="{DF899DAF-484F-4240-AB10-A5CC532F6A84}" type="presParOf" srcId="{8DBFB222-CF9B-4224-9CBB-7D3F91C91A65}" destId="{363DBAD4-5C44-4F7E-99FE-0BC703B1CE20}" srcOrd="4" destOrd="0" presId="urn:microsoft.com/office/officeart/2005/8/layout/radial4"/>
    <dgm:cxn modelId="{443D7FE2-BB6F-45E6-9A99-2D8C3858CD2C}" type="presParOf" srcId="{8DBFB222-CF9B-4224-9CBB-7D3F91C91A65}" destId="{9B98661C-CB6D-449A-BF97-A00B7EF5D83C}" srcOrd="5" destOrd="0" presId="urn:microsoft.com/office/officeart/2005/8/layout/radial4"/>
    <dgm:cxn modelId="{183A0513-3E00-44A2-AC5B-0B4E37BE05D9}" type="presParOf" srcId="{8DBFB222-CF9B-4224-9CBB-7D3F91C91A65}" destId="{012F57DF-5545-4605-9973-613EF02E3489}" srcOrd="6" destOrd="0" presId="urn:microsoft.com/office/officeart/2005/8/layout/radial4"/>
    <dgm:cxn modelId="{71DE8203-DF39-4B78-ADA9-E265CDD49DBD}" type="presParOf" srcId="{8DBFB222-CF9B-4224-9CBB-7D3F91C91A65}" destId="{17BB554C-8C9E-4EC1-9A1A-8D172FD0DEDE}" srcOrd="7" destOrd="0" presId="urn:microsoft.com/office/officeart/2005/8/layout/radial4"/>
    <dgm:cxn modelId="{C3080754-580B-4FA8-906C-3C44F2A4C7B2}" type="presParOf" srcId="{8DBFB222-CF9B-4224-9CBB-7D3F91C91A65}" destId="{A68F100A-40F8-424B-9905-267EAA926A3C}" srcOrd="8" destOrd="0" presId="urn:microsoft.com/office/officeart/2005/8/layout/radial4"/>
    <dgm:cxn modelId="{550FB998-807C-4ECB-938C-B8596270FC0D}" type="presParOf" srcId="{8DBFB222-CF9B-4224-9CBB-7D3F91C91A65}" destId="{5E72ECBB-EC05-4FFA-A212-3E9FD344C1CE}" srcOrd="9" destOrd="0" presId="urn:microsoft.com/office/officeart/2005/8/layout/radial4"/>
    <dgm:cxn modelId="{B908DB55-4FA9-41DF-99E5-7D3A5E9AC63A}" type="presParOf" srcId="{8DBFB222-CF9B-4224-9CBB-7D3F91C91A65}" destId="{6C3062C2-7C76-48DC-B82B-C9A4999A8A14}" srcOrd="10" destOrd="0" presId="urn:microsoft.com/office/officeart/2005/8/layout/radial4"/>
    <dgm:cxn modelId="{11AADF8D-32B0-42DB-836B-0C31D1AA4994}" type="presParOf" srcId="{8DBFB222-CF9B-4224-9CBB-7D3F91C91A65}" destId="{D6BEA29A-2530-420F-AD79-D1605B8FF4D4}" srcOrd="11" destOrd="0" presId="urn:microsoft.com/office/officeart/2005/8/layout/radial4"/>
    <dgm:cxn modelId="{0FC599F0-FC83-449F-8896-CD9AE06C0E3F}" type="presParOf" srcId="{8DBFB222-CF9B-4224-9CBB-7D3F91C91A65}" destId="{FD81A36A-59C6-4D37-92DC-497F17A84056}" srcOrd="12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6DB59-E64A-4D57-9260-AADE91BF3F1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61DEE-3FE1-43FF-B9E6-D361897C4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53D58-2D77-4E33-A251-DF5266700E3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Овчинникова О.А.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61DEE-3FE1-43FF-B9E6-D361897C4E8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61DEE-3FE1-43FF-B9E6-D361897C4E8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61DEE-3FE1-43FF-B9E6-D361897C4E8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61DEE-3FE1-43FF-B9E6-D361897C4E8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3" name="Freeform 31"/>
          <p:cNvSpPr>
            <a:spLocks/>
          </p:cNvSpPr>
          <p:nvPr/>
        </p:nvSpPr>
        <p:spPr bwMode="gray">
          <a:xfrm>
            <a:off x="0" y="3481388"/>
            <a:ext cx="9155113" cy="3376612"/>
          </a:xfrm>
          <a:custGeom>
            <a:avLst/>
            <a:gdLst/>
            <a:ahLst/>
            <a:cxnLst>
              <a:cxn ang="0">
                <a:pos x="0" y="1760"/>
              </a:cxn>
              <a:cxn ang="0">
                <a:pos x="5767" y="0"/>
              </a:cxn>
              <a:cxn ang="0">
                <a:pos x="5760" y="2127"/>
              </a:cxn>
              <a:cxn ang="0">
                <a:pos x="0" y="2127"/>
              </a:cxn>
              <a:cxn ang="0">
                <a:pos x="0" y="1760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4" name="AutoShape 32" descr="06"/>
          <p:cNvSpPr>
            <a:spLocks noChangeArrowheads="1"/>
          </p:cNvSpPr>
          <p:nvPr/>
        </p:nvSpPr>
        <p:spPr bwMode="gray">
          <a:xfrm rot="-1015610">
            <a:off x="-141288" y="5310188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5" name="AutoShape 33" descr="05"/>
          <p:cNvSpPr>
            <a:spLocks noChangeArrowheads="1"/>
          </p:cNvSpPr>
          <p:nvPr/>
        </p:nvSpPr>
        <p:spPr bwMode="gray">
          <a:xfrm rot="-1015610">
            <a:off x="2154238" y="4610100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AutoShape 34" descr="03"/>
          <p:cNvSpPr>
            <a:spLocks noChangeArrowheads="1"/>
          </p:cNvSpPr>
          <p:nvPr/>
        </p:nvSpPr>
        <p:spPr bwMode="gray">
          <a:xfrm rot="-1015610">
            <a:off x="4448175" y="3908425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7" name="AutoShape 35" descr="02"/>
          <p:cNvSpPr>
            <a:spLocks noChangeArrowheads="1"/>
          </p:cNvSpPr>
          <p:nvPr/>
        </p:nvSpPr>
        <p:spPr bwMode="gray">
          <a:xfrm rot="-1015610">
            <a:off x="6751638" y="3206750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03426F88-646F-4A6C-8942-DDC48A353062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114800" y="5838825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white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1"/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white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>
                <a:solidFill>
                  <a:schemeClr val="tx2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457200" y="2133600"/>
            <a:ext cx="5475288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8077200" cy="682625"/>
          </a:xfrm>
        </p:spPr>
        <p:txBody>
          <a:bodyPr/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6C588-9351-438F-AF00-6DA9FE1F45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228600"/>
            <a:ext cx="207645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07695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7AC0F-6FE2-4BA7-AD91-1F73DED6D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81000" y="1295400"/>
            <a:ext cx="8305800" cy="49530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1B5515A-FE9C-47B6-8293-1F6EF40291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B3E17-FD34-4411-8796-E618B3E7C9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32479-ED8E-4AD4-9BCB-CEE71E34F7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5A957-6969-4FCB-9690-1EC91AFCB2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A508F-5B7A-458E-A505-CFB237C3E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B759E-6C0E-4E4A-B4D5-2E86A50DF7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50EF9-40D4-49F3-B41A-60B3FB81D3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FFF8F-F7D8-46CC-B113-D629DCD138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80D88-EC13-40EE-A745-43E9DA6E0D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9" name="Object 3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1059" name="Image" r:id="rId15" imgW="13003175" imgH="1612698" progId="">
              <p:embed/>
            </p:oleObj>
          </a:graphicData>
        </a:graphic>
      </p:graphicFrame>
      <p:sp>
        <p:nvSpPr>
          <p:cNvPr id="1060" name="Freeform 36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061" name="Group 37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62" name="AutoShape 38" descr="06"/>
            <p:cNvSpPr>
              <a:spLocks noChangeArrowheads="1"/>
            </p:cNvSpPr>
            <p:nvPr userDrawn="1"/>
          </p:nvSpPr>
          <p:spPr bwMode="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AutoShape 39" descr="05"/>
            <p:cNvSpPr>
              <a:spLocks noChangeArrowheads="1"/>
            </p:cNvSpPr>
            <p:nvPr userDrawn="1"/>
          </p:nvSpPr>
          <p:spPr bwMode="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AutoShape 40" descr="03"/>
            <p:cNvSpPr>
              <a:spLocks noChangeArrowheads="1"/>
            </p:cNvSpPr>
            <p:nvPr userDrawn="1"/>
          </p:nvSpPr>
          <p:spPr bwMode="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AutoShape 41" descr="02"/>
            <p:cNvSpPr>
              <a:spLocks noChangeArrowheads="1"/>
            </p:cNvSpPr>
            <p:nvPr userDrawn="1"/>
          </p:nvSpPr>
          <p:spPr bwMode="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9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954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73FBC0-558A-4DD6-8516-A57170C39F2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2860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371477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ФОТО  С ДЕТЬМИ\РИСУНКИ\open-book-with-inkwell-and-pen-dictionary-pixmac-photo-4427818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928"/>
          <a:stretch>
            <a:fillRect/>
          </a:stretch>
        </p:blipFill>
        <p:spPr bwMode="auto">
          <a:xfrm>
            <a:off x="3071802" y="5572140"/>
            <a:ext cx="278608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357158" y="1857364"/>
            <a:ext cx="6500858" cy="501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ФОРМИРУЮЩЕЕ ОЦЕНИВАНИЕ 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85720" y="2643182"/>
            <a:ext cx="6715172" cy="3444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 ИЗУЧЕНИИ ТЕМЫ «ЛЕКСИКА»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57158" y="3429000"/>
            <a:ext cx="2714644" cy="3587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3 КЛАССЕ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072074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2743200" y="4929198"/>
            <a:ext cx="6400800" cy="171451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Подготовили: Ильясова Д.С.</a:t>
            </a: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Красникова Л.В.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учителя НИШ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ФМН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г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Кокшетау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Формирующее оценивание</a:t>
            </a:r>
            <a:endParaRPr lang="en-US" sz="2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43000" y="1831975"/>
            <a:ext cx="2246313" cy="5026025"/>
            <a:chOff x="672" y="1296"/>
            <a:chExt cx="1415" cy="2542"/>
          </a:xfrm>
        </p:grpSpPr>
        <p:sp>
          <p:nvSpPr>
            <p:cNvPr id="93188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89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0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1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2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3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93195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3196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197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198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199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3200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93201" name="Text Box 17"/>
            <p:cNvSpPr txBox="1">
              <a:spLocks noChangeArrowheads="1"/>
            </p:cNvSpPr>
            <p:nvPr/>
          </p:nvSpPr>
          <p:spPr bwMode="gray">
            <a:xfrm>
              <a:off x="672" y="1776"/>
              <a:ext cx="1392" cy="1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600" b="1" dirty="0" smtClean="0">
                  <a:latin typeface="Arial Black" pitchFamily="34" charset="0"/>
                  <a:cs typeface="Times New Roman" pitchFamily="18" charset="0"/>
                </a:rPr>
                <a:t>Отметки за </a:t>
              </a:r>
              <a:r>
                <a:rPr lang="ru-RU" sz="1600" b="1" dirty="0" err="1" smtClean="0">
                  <a:latin typeface="Arial Black" pitchFamily="34" charset="0"/>
                  <a:cs typeface="Times New Roman" pitchFamily="18" charset="0"/>
                </a:rPr>
                <a:t>формативные</a:t>
              </a:r>
              <a:r>
                <a:rPr lang="ru-RU" sz="1600" b="1" dirty="0" smtClean="0">
                  <a:latin typeface="Arial Black" pitchFamily="34" charset="0"/>
                  <a:cs typeface="Times New Roman" pitchFamily="18" charset="0"/>
                </a:rPr>
                <a:t> работы не учитываются при оценивании констатирующих работы и итоговых за четверть и год </a:t>
              </a:r>
            </a:p>
            <a:p>
              <a:endParaRPr lang="en-US" dirty="0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581400" y="1831975"/>
            <a:ext cx="2166938" cy="5026025"/>
            <a:chOff x="2208" y="1296"/>
            <a:chExt cx="1365" cy="2542"/>
          </a:xfrm>
        </p:grpSpPr>
        <p:sp>
          <p:nvSpPr>
            <p:cNvPr id="93203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4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5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6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7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3208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209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210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211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212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93213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en-US" dirty="0"/>
            </a:p>
          </p:txBody>
        </p:sp>
        <p:sp>
          <p:nvSpPr>
            <p:cNvPr id="93214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15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5937250" y="1831975"/>
            <a:ext cx="2170113" cy="5026025"/>
            <a:chOff x="3692" y="1296"/>
            <a:chExt cx="1367" cy="2542"/>
          </a:xfrm>
        </p:grpSpPr>
        <p:sp>
          <p:nvSpPr>
            <p:cNvPr id="93217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18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19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20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9322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3223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22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22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322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3227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93228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93229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30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3571868" y="2500306"/>
            <a:ext cx="214314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500" b="1" dirty="0" smtClean="0">
                <a:solidFill>
                  <a:srgbClr val="003300"/>
                </a:solidFill>
                <a:latin typeface="Arial Black" pitchFamily="34" charset="0"/>
                <a:cs typeface="Times New Roman" pitchFamily="18" charset="0"/>
              </a:rPr>
              <a:t>За невыполнение ряда </a:t>
            </a:r>
            <a:r>
              <a:rPr lang="ru-RU" sz="1500" b="1" dirty="0" err="1" smtClean="0">
                <a:solidFill>
                  <a:srgbClr val="003300"/>
                </a:solidFill>
                <a:latin typeface="Arial Black" pitchFamily="34" charset="0"/>
                <a:cs typeface="Times New Roman" pitchFamily="18" charset="0"/>
              </a:rPr>
              <a:t>формативных</a:t>
            </a:r>
            <a:r>
              <a:rPr lang="ru-RU" sz="1500" b="1" dirty="0" smtClean="0">
                <a:solidFill>
                  <a:srgbClr val="003300"/>
                </a:solidFill>
                <a:latin typeface="Arial Black" pitchFamily="34" charset="0"/>
                <a:cs typeface="Times New Roman" pitchFamily="18" charset="0"/>
              </a:rPr>
              <a:t> работ, систематические пропуски занятий учитель имеет право не допустить учащегося к констатирующей контрольной работе</a:t>
            </a:r>
            <a:r>
              <a:rPr lang="ru-RU" sz="1500" b="1" dirty="0" smtClean="0">
                <a:latin typeface="Arial Black" pitchFamily="34" charset="0"/>
                <a:cs typeface="Times New Roman" pitchFamily="18" charset="0"/>
              </a:rPr>
              <a:t> </a:t>
            </a:r>
            <a:endParaRPr lang="ru-RU" sz="15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072198" y="2643182"/>
            <a:ext cx="2071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3300"/>
                </a:solidFill>
                <a:latin typeface="Arial Black" pitchFamily="34" charset="0"/>
                <a:cs typeface="Times New Roman" pitchFamily="18" charset="0"/>
              </a:rPr>
              <a:t>Используется пятибалльная шкала</a:t>
            </a:r>
            <a:endParaRPr lang="ru-RU" b="1" dirty="0">
              <a:solidFill>
                <a:srgbClr val="0033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 Black" pitchFamily="34" charset="0"/>
              </a:rPr>
              <a:t>Этапы разработки системы критериального оценивания </a:t>
            </a:r>
            <a:endParaRPr lang="en-US" sz="2400" spc="100" dirty="0">
              <a:ln w="18000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500174"/>
            <a:ext cx="8358246" cy="4929222"/>
            <a:chOff x="168" y="960"/>
            <a:chExt cx="5367" cy="2792"/>
          </a:xfrm>
        </p:grpSpPr>
        <p:sp>
          <p:nvSpPr>
            <p:cNvPr id="47108" name="Freeform 4"/>
            <p:cNvSpPr>
              <a:spLocks/>
            </p:cNvSpPr>
            <p:nvPr/>
          </p:nvSpPr>
          <p:spPr bwMode="gray">
            <a:xfrm>
              <a:off x="5089" y="960"/>
              <a:ext cx="441" cy="705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</a:srgbClr>
                </a:gs>
                <a:gs pos="50000">
                  <a:srgbClr val="00563F"/>
                </a:gs>
                <a:gs pos="100000">
                  <a:srgbClr val="00563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gray">
            <a:xfrm>
              <a:off x="2976" y="960"/>
              <a:ext cx="2559" cy="451"/>
            </a:xfrm>
            <a:custGeom>
              <a:avLst/>
              <a:gdLst/>
              <a:ahLst/>
              <a:cxnLst>
                <a:cxn ang="0">
                  <a:pos x="1478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786" y="0"/>
                </a:cxn>
                <a:cxn ang="0">
                  <a:pos x="1478" y="284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gray">
            <a:xfrm>
              <a:off x="4645" y="1660"/>
              <a:ext cx="441" cy="701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B1092">
                    <a:gamma/>
                    <a:shade val="46275"/>
                    <a:invGamma/>
                  </a:srgbClr>
                </a:gs>
                <a:gs pos="50000">
                  <a:srgbClr val="4B1092"/>
                </a:gs>
                <a:gs pos="100000">
                  <a:srgbClr val="4B1092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gray">
            <a:xfrm>
              <a:off x="2340" y="1660"/>
              <a:ext cx="2751" cy="450"/>
            </a:xfrm>
            <a:custGeom>
              <a:avLst/>
              <a:gdLst/>
              <a:ahLst/>
              <a:cxnLst>
                <a:cxn ang="0">
                  <a:pos x="161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920" y="0"/>
                </a:cxn>
                <a:cxn ang="0">
                  <a:pos x="1612" y="284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gray">
            <a:xfrm>
              <a:off x="4200" y="2353"/>
              <a:ext cx="439" cy="704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</a:srgbClr>
                </a:gs>
                <a:gs pos="50000">
                  <a:srgbClr val="90330A"/>
                </a:gs>
                <a:gs pos="100000">
                  <a:srgbClr val="90330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gray">
            <a:xfrm>
              <a:off x="3758" y="3047"/>
              <a:ext cx="442" cy="705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</a:srgbClr>
                </a:gs>
                <a:gs pos="50000">
                  <a:srgbClr val="906B0E"/>
                </a:gs>
                <a:gs pos="100000">
                  <a:srgbClr val="906B0E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gray">
            <a:xfrm>
              <a:off x="1076" y="3051"/>
              <a:ext cx="3124" cy="450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5" name="Line 11"/>
            <p:cNvSpPr>
              <a:spLocks noChangeShapeType="1"/>
            </p:cNvSpPr>
            <p:nvPr/>
          </p:nvSpPr>
          <p:spPr bwMode="gray">
            <a:xfrm flipH="1">
              <a:off x="168" y="3747"/>
              <a:ext cx="9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6" name="Line 12"/>
            <p:cNvSpPr>
              <a:spLocks noChangeShapeType="1"/>
            </p:cNvSpPr>
            <p:nvPr/>
          </p:nvSpPr>
          <p:spPr bwMode="gray">
            <a:xfrm flipH="1">
              <a:off x="168" y="3047"/>
              <a:ext cx="15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7" name="Line 13"/>
            <p:cNvSpPr>
              <a:spLocks noChangeShapeType="1"/>
            </p:cNvSpPr>
            <p:nvPr/>
          </p:nvSpPr>
          <p:spPr bwMode="gray">
            <a:xfrm flipH="1">
              <a:off x="168" y="2356"/>
              <a:ext cx="21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8" name="Line 14"/>
            <p:cNvSpPr>
              <a:spLocks noChangeShapeType="1"/>
            </p:cNvSpPr>
            <p:nvPr/>
          </p:nvSpPr>
          <p:spPr bwMode="gray">
            <a:xfrm flipH="1">
              <a:off x="168" y="1666"/>
              <a:ext cx="28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9" name="Line 15"/>
            <p:cNvSpPr>
              <a:spLocks noChangeShapeType="1"/>
            </p:cNvSpPr>
            <p:nvPr/>
          </p:nvSpPr>
          <p:spPr bwMode="gray">
            <a:xfrm flipH="1">
              <a:off x="168" y="965"/>
              <a:ext cx="3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0" name="Line 16"/>
            <p:cNvSpPr>
              <a:spLocks noChangeShapeType="1"/>
            </p:cNvSpPr>
            <p:nvPr/>
          </p:nvSpPr>
          <p:spPr bwMode="gray">
            <a:xfrm>
              <a:off x="305" y="960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1" name="Line 17"/>
            <p:cNvSpPr>
              <a:spLocks noChangeShapeType="1"/>
            </p:cNvSpPr>
            <p:nvPr/>
          </p:nvSpPr>
          <p:spPr bwMode="gray">
            <a:xfrm>
              <a:off x="305" y="168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2" name="Line 18"/>
            <p:cNvSpPr>
              <a:spLocks noChangeShapeType="1"/>
            </p:cNvSpPr>
            <p:nvPr/>
          </p:nvSpPr>
          <p:spPr bwMode="gray">
            <a:xfrm>
              <a:off x="305" y="236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3" name="Line 19"/>
            <p:cNvSpPr>
              <a:spLocks noChangeShapeType="1"/>
            </p:cNvSpPr>
            <p:nvPr/>
          </p:nvSpPr>
          <p:spPr bwMode="gray">
            <a:xfrm>
              <a:off x="305" y="3047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gray">
            <a:xfrm>
              <a:off x="1529" y="1096"/>
              <a:ext cx="1407" cy="2268"/>
            </a:xfrm>
            <a:custGeom>
              <a:avLst/>
              <a:gdLst/>
              <a:ahLst/>
              <a:cxnLst>
                <a:cxn ang="0">
                  <a:pos x="12" y="2464"/>
                </a:cxn>
                <a:cxn ang="0">
                  <a:pos x="56" y="2120"/>
                </a:cxn>
                <a:cxn ang="0">
                  <a:pos x="124" y="1808"/>
                </a:cxn>
                <a:cxn ang="0">
                  <a:pos x="212" y="1524"/>
                </a:cxn>
                <a:cxn ang="0">
                  <a:pos x="316" y="1270"/>
                </a:cxn>
                <a:cxn ang="0">
                  <a:pos x="430" y="1044"/>
                </a:cxn>
                <a:cxn ang="0">
                  <a:pos x="550" y="846"/>
                </a:cxn>
                <a:cxn ang="0">
                  <a:pos x="672" y="674"/>
                </a:cxn>
                <a:cxn ang="0">
                  <a:pos x="792" y="528"/>
                </a:cxn>
                <a:cxn ang="0">
                  <a:pos x="906" y="408"/>
                </a:cxn>
                <a:cxn ang="0">
                  <a:pos x="1010" y="310"/>
                </a:cxn>
                <a:cxn ang="0">
                  <a:pos x="1096" y="236"/>
                </a:cxn>
                <a:cxn ang="0">
                  <a:pos x="1164" y="184"/>
                </a:cxn>
                <a:cxn ang="0">
                  <a:pos x="1208" y="154"/>
                </a:cxn>
                <a:cxn ang="0">
                  <a:pos x="1224" y="144"/>
                </a:cxn>
                <a:cxn ang="0">
                  <a:pos x="1728" y="56"/>
                </a:cxn>
                <a:cxn ang="0">
                  <a:pos x="1568" y="328"/>
                </a:cxn>
                <a:cxn ang="0">
                  <a:pos x="1554" y="332"/>
                </a:cxn>
                <a:cxn ang="0">
                  <a:pos x="1514" y="346"/>
                </a:cxn>
                <a:cxn ang="0">
                  <a:pos x="1452" y="370"/>
                </a:cxn>
                <a:cxn ang="0">
                  <a:pos x="1370" y="410"/>
                </a:cxn>
                <a:cxn ang="0">
                  <a:pos x="1270" y="466"/>
                </a:cxn>
                <a:cxn ang="0">
                  <a:pos x="1158" y="540"/>
                </a:cxn>
                <a:cxn ang="0">
                  <a:pos x="1034" y="636"/>
                </a:cxn>
                <a:cxn ang="0">
                  <a:pos x="904" y="756"/>
                </a:cxn>
                <a:cxn ang="0">
                  <a:pos x="770" y="900"/>
                </a:cxn>
                <a:cxn ang="0">
                  <a:pos x="632" y="1076"/>
                </a:cxn>
                <a:cxn ang="0">
                  <a:pos x="498" y="1280"/>
                </a:cxn>
                <a:cxn ang="0">
                  <a:pos x="370" y="1518"/>
                </a:cxn>
                <a:cxn ang="0">
                  <a:pos x="248" y="1792"/>
                </a:cxn>
                <a:cxn ang="0">
                  <a:pos x="138" y="2104"/>
                </a:cxn>
                <a:cxn ang="0">
                  <a:pos x="42" y="2456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5" name="Rectangle 21"/>
            <p:cNvSpPr>
              <a:spLocks noChangeArrowheads="1"/>
            </p:cNvSpPr>
            <p:nvPr/>
          </p:nvSpPr>
          <p:spPr bwMode="gray">
            <a:xfrm>
              <a:off x="2980" y="1411"/>
              <a:ext cx="2119" cy="253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</a:srgbClr>
                </a:gs>
                <a:gs pos="50000">
                  <a:srgbClr val="00906A"/>
                </a:gs>
                <a:gs pos="100000">
                  <a:srgbClr val="00906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26" name="Rectangle 22"/>
            <p:cNvSpPr>
              <a:spLocks noChangeArrowheads="1"/>
            </p:cNvSpPr>
            <p:nvPr/>
          </p:nvSpPr>
          <p:spPr bwMode="gray">
            <a:xfrm>
              <a:off x="2324" y="2093"/>
              <a:ext cx="2339" cy="283"/>
            </a:xfrm>
            <a:prstGeom prst="rect">
              <a:avLst/>
            </a:prstGeom>
            <a:gradFill rotWithShape="1">
              <a:gsLst>
                <a:gs pos="0">
                  <a:srgbClr val="8041FF">
                    <a:gamma/>
                    <a:shade val="72549"/>
                    <a:invGamma/>
                  </a:srgbClr>
                </a:gs>
                <a:gs pos="50000">
                  <a:srgbClr val="8041FF"/>
                </a:gs>
                <a:gs pos="100000">
                  <a:srgbClr val="8041FF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47127" name="Freeform 23"/>
            <p:cNvSpPr>
              <a:spLocks/>
            </p:cNvSpPr>
            <p:nvPr/>
          </p:nvSpPr>
          <p:spPr bwMode="gray">
            <a:xfrm>
              <a:off x="1709" y="2353"/>
              <a:ext cx="2935" cy="454"/>
            </a:xfrm>
            <a:custGeom>
              <a:avLst/>
              <a:gdLst/>
              <a:ahLst/>
              <a:cxnLst>
                <a:cxn ang="0">
                  <a:pos x="1742" y="286"/>
                </a:cxn>
                <a:cxn ang="0">
                  <a:pos x="0" y="286"/>
                </a:cxn>
                <a:cxn ang="0">
                  <a:pos x="446" y="0"/>
                </a:cxn>
                <a:cxn ang="0">
                  <a:pos x="2048" y="0"/>
                </a:cxn>
                <a:cxn ang="0">
                  <a:pos x="1742" y="286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8" name="Rectangle 24"/>
            <p:cNvSpPr>
              <a:spLocks noChangeArrowheads="1"/>
            </p:cNvSpPr>
            <p:nvPr/>
          </p:nvSpPr>
          <p:spPr bwMode="gray">
            <a:xfrm>
              <a:off x="1711" y="2806"/>
              <a:ext cx="2499" cy="248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</a:srgbClr>
                </a:gs>
                <a:gs pos="50000">
                  <a:srgbClr val="DC7150"/>
                </a:gs>
                <a:gs pos="100000">
                  <a:srgbClr val="DC7150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29" name="Rectangle 25"/>
            <p:cNvSpPr>
              <a:spLocks noChangeArrowheads="1"/>
            </p:cNvSpPr>
            <p:nvPr/>
          </p:nvSpPr>
          <p:spPr bwMode="gray">
            <a:xfrm>
              <a:off x="1075" y="3502"/>
              <a:ext cx="2689" cy="248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</a:srgbClr>
                </a:gs>
                <a:gs pos="50000">
                  <a:srgbClr val="D0A11C"/>
                </a:gs>
                <a:gs pos="100000">
                  <a:srgbClr val="D0A11C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30" name="Text Box 26"/>
            <p:cNvSpPr txBox="1">
              <a:spLocks noChangeArrowheads="1"/>
            </p:cNvSpPr>
            <p:nvPr/>
          </p:nvSpPr>
          <p:spPr bwMode="gray">
            <a:xfrm>
              <a:off x="298" y="1230"/>
              <a:ext cx="1143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3200" b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 Black" pitchFamily="34" charset="0"/>
                </a:rPr>
                <a:t>4 шаг </a:t>
              </a:r>
              <a:endPara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eaLnBrk="0" hangingPunct="0"/>
              <a:endParaRPr lang="en-US" sz="1400" dirty="0">
                <a:latin typeface="Verdana" pitchFamily="34" charset="0"/>
              </a:endParaRPr>
            </a:p>
          </p:txBody>
        </p:sp>
        <p:sp>
          <p:nvSpPr>
            <p:cNvPr id="47131" name="Text Box 27"/>
            <p:cNvSpPr txBox="1">
              <a:spLocks noChangeArrowheads="1"/>
            </p:cNvSpPr>
            <p:nvPr/>
          </p:nvSpPr>
          <p:spPr bwMode="gray">
            <a:xfrm>
              <a:off x="298" y="1918"/>
              <a:ext cx="1015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800" b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 Black" pitchFamily="34" charset="0"/>
                </a:rPr>
                <a:t>3 шаг </a:t>
              </a:r>
              <a:endPara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eaLnBrk="0" hangingPunct="0"/>
              <a:endParaRPr lang="en-US" sz="1400" dirty="0">
                <a:latin typeface="Verdana" pitchFamily="34" charset="0"/>
              </a:endParaRPr>
            </a:p>
          </p:txBody>
        </p:sp>
        <p:sp>
          <p:nvSpPr>
            <p:cNvPr id="47132" name="Text Box 28"/>
            <p:cNvSpPr txBox="1">
              <a:spLocks noChangeArrowheads="1"/>
            </p:cNvSpPr>
            <p:nvPr/>
          </p:nvSpPr>
          <p:spPr bwMode="gray">
            <a:xfrm>
              <a:off x="306" y="2740"/>
              <a:ext cx="898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2400" b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 Black" pitchFamily="34" charset="0"/>
                </a:rPr>
                <a:t>2 шаг </a:t>
              </a:r>
              <a:endPara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eaLnBrk="0" hangingPunct="0"/>
              <a:endParaRPr lang="en-US" sz="1400" dirty="0">
                <a:latin typeface="Verdana" pitchFamily="34" charset="0"/>
              </a:endParaRPr>
            </a:p>
          </p:txBody>
        </p:sp>
        <p:sp>
          <p:nvSpPr>
            <p:cNvPr id="47133" name="Text Box 29"/>
            <p:cNvSpPr txBox="1">
              <a:spLocks noChangeArrowheads="1"/>
            </p:cNvSpPr>
            <p:nvPr/>
          </p:nvSpPr>
          <p:spPr bwMode="gray">
            <a:xfrm>
              <a:off x="298" y="3309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sz="1400" dirty="0">
                <a:latin typeface="Verdana" pitchFamily="34" charset="0"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571472" y="5929330"/>
            <a:ext cx="1181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1 шаг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85918" y="5572140"/>
            <a:ext cx="492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Изучение экспериментальной интегрированной учебной программы, постановка целей и задач по предмету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71736" y="44291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Разработка общих критериев оценивания учебных достижений учащихся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143372" y="1785926"/>
            <a:ext cx="4357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Реализация критериального оценивания по конкретным темам предмета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43306" y="3214686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Разработка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критериальной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шкалы  оценивания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1 шаг:</a:t>
            </a:r>
            <a:r>
              <a:rPr lang="ru-RU" sz="2400" dirty="0" smtClean="0">
                <a:latin typeface="Arial Black" pitchFamily="34" charset="0"/>
              </a:rPr>
              <a:t> постановка целей и задач по предмету</a:t>
            </a: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285992"/>
            <a:ext cx="8305800" cy="3962408"/>
          </a:xfrm>
        </p:spPr>
        <p:txBody>
          <a:bodyPr/>
          <a:lstStyle/>
          <a:p>
            <a:pPr>
              <a:buNone/>
            </a:pPr>
            <a:r>
              <a:rPr lang="ru-RU" sz="2800" b="1" u="sng" dirty="0" smtClean="0"/>
              <a:t>Цель учебного предмета "Русский язык" :</a:t>
            </a:r>
            <a:r>
              <a:rPr lang="ru-RU" sz="2800" dirty="0" smtClean="0"/>
              <a:t> </a:t>
            </a:r>
          </a:p>
          <a:p>
            <a:r>
              <a:rPr lang="ru-RU" sz="2400" dirty="0" smtClean="0"/>
              <a:t>содействие становлению и развитию личности, способной использовать навыки чтения, письма, виды речевой деятельности на русском языке в реальной жизни; готовой к творческой самореализации и совершенствованию коммуникативных навыков. </a:t>
            </a:r>
            <a:endParaRPr lang="ru-RU" sz="3600" dirty="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sz="2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2 шаг:</a:t>
            </a:r>
            <a:r>
              <a:rPr lang="ru-RU" sz="2000" dirty="0" smtClean="0">
                <a:latin typeface="Arial Black" pitchFamily="34" charset="0"/>
              </a:rPr>
              <a:t> 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n w="1905">
                  <a:solidFill>
                    <a:schemeClr val="tx2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ОБЩИЕ КРИТЕРИИ ОЦЕНИВАНИЯ УЧЕБНЫХ ДОСТИЖЕНИЙ УЧАЩИХСЯ ПО ПРЕДМЕТУ «РУССКАЯ СЛОВЕСНОСТЬ»</a:t>
            </a:r>
            <a:endParaRPr lang="en-US" sz="2000" dirty="0">
              <a:ln w="1905">
                <a:solidFill>
                  <a:schemeClr val="tx2"/>
                </a:solidFill>
              </a:ln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6390" name="Group 70"/>
          <p:cNvGraphicFramePr>
            <a:graphicFrameLocks noGrp="1"/>
          </p:cNvGraphicFramePr>
          <p:nvPr>
            <p:ph idx="1"/>
          </p:nvPr>
        </p:nvGraphicFramePr>
        <p:xfrm>
          <a:off x="685800" y="1905000"/>
          <a:ext cx="7815290" cy="3592840"/>
        </p:xfrm>
        <a:graphic>
          <a:graphicData uri="http://schemas.openxmlformats.org/drawingml/2006/table">
            <a:tbl>
              <a:tblPr/>
              <a:tblGrid>
                <a:gridCol w="1814498"/>
                <a:gridCol w="3357586"/>
                <a:gridCol w="2643206"/>
              </a:tblGrid>
              <a:tr h="13582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Критерии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Максимальный уровень достижений учащихся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99FF"/>
                        </a:gs>
                        <a:gs pos="100000">
                          <a:srgbClr val="6699F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53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charset="0"/>
                        </a:rPr>
                        <a:t>  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5137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Знание и воспроизведение</a:t>
                      </a:r>
                      <a:endParaRPr kumimoji="0" lang="ru-RU" sz="2000" b="1" i="0" u="none" strike="noStrike" cap="none" spc="0" normalizeH="0" baseline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itchFamily="34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charset="0"/>
                        </a:rPr>
                        <a:t>  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5137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Понимание и применение</a:t>
                      </a:r>
                      <a:endParaRPr kumimoji="0" lang="ru-RU" sz="2000" b="1" i="0" u="none" strike="noStrike" cap="none" spc="0" normalizeH="0" baseline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itchFamily="34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charset="0"/>
                        </a:rPr>
                        <a:t>  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5137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Интеграция знаний, практическая грамотность</a:t>
                      </a:r>
                      <a:endParaRPr kumimoji="0" lang="ru-RU" sz="2000" b="1" i="0" u="none" strike="noStrike" cap="none" spc="0" normalizeH="0" baseline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charset="0"/>
                        </a:rPr>
                        <a:t>ИТОГО</a:t>
                      </a:r>
                      <a:endParaRPr kumimoji="0" lang="en-US" sz="2000" b="1" i="0" u="none" strike="noStrike" cap="all" spc="0" normalizeH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5137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Шкала перевода баллов в отметку</a:t>
            </a:r>
            <a:endParaRPr lang="ru-RU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000372"/>
            <a:ext cx="8229600" cy="310991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17-20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баллов- отметка «5»  (100%-89%)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 – отметка «4»  (75%-88%)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12-13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баллов- отметка «3»  (61%-74%)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менее баллов- отметка «2» (60% и менее)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sz="2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3 шаг </a:t>
            </a:r>
            <a:r>
              <a:rPr lang="ru-RU" sz="2000" u="sng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: Разработка </a:t>
            </a:r>
            <a:r>
              <a:rPr lang="ru-RU" sz="2000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критериальной</a:t>
            </a:r>
            <a:r>
              <a:rPr lang="ru-RU" sz="20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шкалы</a:t>
            </a:r>
            <a:r>
              <a:rPr lang="ru-RU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cap="all" dirty="0" err="1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Критериальная</a:t>
            </a:r>
            <a:r>
              <a:rPr lang="ru-RU" sz="2000" cap="all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шкала оценивания учащихся по предметному блоку «Русская словесность»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gray">
          <a:xfrm>
            <a:off x="214282" y="1500174"/>
            <a:ext cx="2305080" cy="83343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CDBD6F"/>
              </a:gs>
              <a:gs pos="100000">
                <a:srgbClr val="CDBD6F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критерии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1019" name="AutoShape 11"/>
          <p:cNvSpPr>
            <a:spLocks noChangeArrowheads="1"/>
          </p:cNvSpPr>
          <p:nvPr/>
        </p:nvSpPr>
        <p:spPr bwMode="gray">
          <a:xfrm>
            <a:off x="214282" y="2714620"/>
            <a:ext cx="2305080" cy="180976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CC9900"/>
              </a:gs>
              <a:gs pos="100000">
                <a:srgbClr val="CC9900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1020" name="Freeform 12"/>
          <p:cNvSpPr>
            <a:spLocks/>
          </p:cNvSpPr>
          <p:nvPr/>
        </p:nvSpPr>
        <p:spPr bwMode="gray">
          <a:xfrm>
            <a:off x="1295400" y="3124200"/>
            <a:ext cx="684213" cy="685800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CC9900">
                  <a:gamma/>
                  <a:tint val="36471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tint val="36471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1021" name="Text Box 13"/>
          <p:cNvSpPr txBox="1">
            <a:spLocks noChangeArrowheads="1"/>
          </p:cNvSpPr>
          <p:nvPr/>
        </p:nvSpPr>
        <p:spPr bwMode="gray">
          <a:xfrm>
            <a:off x="428597" y="3214686"/>
            <a:ext cx="2214578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(6 </a:t>
            </a:r>
            <a:r>
              <a:rPr lang="en-US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max</a:t>
            </a:r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1400" dirty="0" smtClean="0"/>
          </a:p>
          <a:p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Знание и воспроизведение</a:t>
            </a:r>
            <a:endParaRPr lang="en-US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2720845" y="2571744"/>
            <a:ext cx="6064809" cy="4182447"/>
            <a:chOff x="1776" y="1858"/>
            <a:chExt cx="3748" cy="928"/>
          </a:xfrm>
        </p:grpSpPr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1776" y="1858"/>
              <a:ext cx="3748" cy="928"/>
              <a:chOff x="1776" y="1858"/>
              <a:chExt cx="3748" cy="928"/>
            </a:xfrm>
          </p:grpSpPr>
          <p:sp>
            <p:nvSpPr>
              <p:cNvPr id="171017" name="AutoShape 9"/>
              <p:cNvSpPr>
                <a:spLocks noChangeArrowheads="1"/>
              </p:cNvSpPr>
              <p:nvPr/>
            </p:nvSpPr>
            <p:spPr bwMode="gray">
              <a:xfrm>
                <a:off x="1816" y="1858"/>
                <a:ext cx="3708" cy="928"/>
              </a:xfrm>
              <a:prstGeom prst="roundRect">
                <a:avLst>
                  <a:gd name="adj" fmla="val 10889"/>
                </a:avLst>
              </a:prstGeom>
              <a:solidFill>
                <a:srgbClr val="C0C0C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029" name="Freeform 21"/>
              <p:cNvSpPr>
                <a:spLocks/>
              </p:cNvSpPr>
              <p:nvPr/>
            </p:nvSpPr>
            <p:spPr bwMode="gray">
              <a:xfrm>
                <a:off x="1776" y="1968"/>
                <a:ext cx="431" cy="43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36471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tint val="36471"/>
                      <a:invGamma/>
                    </a:srgb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1022" name="Text Box 14"/>
            <p:cNvSpPr txBox="1">
              <a:spLocks noChangeArrowheads="1"/>
            </p:cNvSpPr>
            <p:nvPr/>
          </p:nvSpPr>
          <p:spPr bwMode="gray">
            <a:xfrm>
              <a:off x="1920" y="1874"/>
              <a:ext cx="3516" cy="1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sz="2000" dirty="0" smtClean="0">
                <a:latin typeface="Arial Black" pitchFamily="34" charset="0"/>
              </a:endParaRPr>
            </a:p>
            <a:p>
              <a:pPr>
                <a:buFont typeface="Wingdings" pitchFamily="2" charset="2"/>
                <a:buChar char="v"/>
              </a:pPr>
              <a:endParaRPr lang="ru-RU" sz="2000" dirty="0" smtClean="0">
                <a:latin typeface="Arial Black" pitchFamily="34" charset="0"/>
              </a:endParaRPr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2743200" y="1524001"/>
            <a:ext cx="6043642" cy="833429"/>
            <a:chOff x="1728" y="1920"/>
            <a:chExt cx="3264" cy="866"/>
          </a:xfrm>
        </p:grpSpPr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1728" y="1920"/>
              <a:ext cx="3264" cy="866"/>
              <a:chOff x="1728" y="1920"/>
              <a:chExt cx="3264" cy="866"/>
            </a:xfrm>
          </p:grpSpPr>
          <p:sp>
            <p:nvSpPr>
              <p:cNvPr id="171037" name="AutoShape 29"/>
              <p:cNvSpPr>
                <a:spLocks noChangeArrowheads="1"/>
              </p:cNvSpPr>
              <p:nvPr/>
            </p:nvSpPr>
            <p:spPr bwMode="gray">
              <a:xfrm>
                <a:off x="1728" y="1920"/>
                <a:ext cx="3264" cy="866"/>
              </a:xfrm>
              <a:prstGeom prst="roundRect">
                <a:avLst>
                  <a:gd name="adj" fmla="val 10889"/>
                </a:avLst>
              </a:prstGeom>
              <a:solidFill>
                <a:srgbClr val="C0C0C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038" name="Freeform 30"/>
              <p:cNvSpPr>
                <a:spLocks/>
              </p:cNvSpPr>
              <p:nvPr/>
            </p:nvSpPr>
            <p:spPr bwMode="gray">
              <a:xfrm>
                <a:off x="1776" y="1968"/>
                <a:ext cx="431" cy="43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36471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tint val="36471"/>
                      <a:invGamma/>
                    </a:srgb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1039" name="Text Box 31"/>
            <p:cNvSpPr txBox="1">
              <a:spLocks noChangeArrowheads="1"/>
            </p:cNvSpPr>
            <p:nvPr/>
          </p:nvSpPr>
          <p:spPr bwMode="gray">
            <a:xfrm>
              <a:off x="1920" y="2118"/>
              <a:ext cx="2928" cy="3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3143240" y="1643050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tx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ОПИСАНИЕ</a:t>
            </a:r>
            <a:endParaRPr lang="ru-RU" sz="2800" b="1" cap="all" dirty="0">
              <a:ln w="9000" cmpd="sng">
                <a:solidFill>
                  <a:schemeClr val="tx2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00364" y="2714620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Учащийся: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Black" pitchFamily="34" charset="0"/>
              </a:rPr>
              <a:t>владеет разными видами речевой деятельности (слушание, чтение,  говорение, письмо) и диалогическими формами;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00364" y="4357694"/>
            <a:ext cx="535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Black" pitchFamily="34" charset="0"/>
              </a:rPr>
              <a:t>умеет употреблять в речи знакомые фразы и выражения, необходимые для выполнения конкретных задач;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00364" y="5500702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Black" pitchFamily="34" charset="0"/>
              </a:rPr>
              <a:t>знает  терминологию и специальную лексику.</a:t>
            </a:r>
            <a:endParaRPr lang="en-US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21" grpId="0"/>
      <p:bldP spid="30" grpId="0"/>
      <p:bldP spid="31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cap="all" dirty="0" err="1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Критериальная</a:t>
            </a:r>
            <a:r>
              <a:rPr lang="ru-RU" sz="2000" cap="all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шкала оценивания учащихся по предметному блоку «Русская словесность»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gray">
          <a:xfrm>
            <a:off x="214282" y="1500174"/>
            <a:ext cx="2305080" cy="83343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CDBD6F"/>
              </a:gs>
              <a:gs pos="100000">
                <a:srgbClr val="CDBD6F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критерии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1019" name="AutoShape 11"/>
          <p:cNvSpPr>
            <a:spLocks noChangeArrowheads="1"/>
          </p:cNvSpPr>
          <p:nvPr/>
        </p:nvSpPr>
        <p:spPr bwMode="gray">
          <a:xfrm>
            <a:off x="285720" y="2786058"/>
            <a:ext cx="2305080" cy="180976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CC9900"/>
              </a:gs>
              <a:gs pos="100000">
                <a:srgbClr val="CC9900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1020" name="Freeform 12"/>
          <p:cNvSpPr>
            <a:spLocks/>
          </p:cNvSpPr>
          <p:nvPr/>
        </p:nvSpPr>
        <p:spPr bwMode="gray">
          <a:xfrm>
            <a:off x="1295400" y="3124200"/>
            <a:ext cx="684213" cy="685800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CC9900">
                  <a:gamma/>
                  <a:tint val="36471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tint val="36471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1021" name="Text Box 13"/>
          <p:cNvSpPr txBox="1">
            <a:spLocks noChangeArrowheads="1"/>
          </p:cNvSpPr>
          <p:nvPr/>
        </p:nvSpPr>
        <p:spPr bwMode="gray">
          <a:xfrm>
            <a:off x="428597" y="3214686"/>
            <a:ext cx="2214578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(6 </a:t>
            </a:r>
            <a:r>
              <a:rPr lang="en-US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max</a:t>
            </a:r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1400" dirty="0" smtClean="0"/>
          </a:p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Понимание и применение </a:t>
            </a:r>
            <a:endParaRPr lang="en-US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714612" y="2786058"/>
            <a:ext cx="6064809" cy="3762576"/>
            <a:chOff x="1776" y="1908"/>
            <a:chExt cx="3748" cy="878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1776" y="1908"/>
              <a:ext cx="3748" cy="878"/>
              <a:chOff x="1776" y="1908"/>
              <a:chExt cx="3748" cy="878"/>
            </a:xfrm>
          </p:grpSpPr>
          <p:sp>
            <p:nvSpPr>
              <p:cNvPr id="171017" name="AutoShape 9"/>
              <p:cNvSpPr>
                <a:spLocks noChangeArrowheads="1"/>
              </p:cNvSpPr>
              <p:nvPr/>
            </p:nvSpPr>
            <p:spPr bwMode="gray">
              <a:xfrm>
                <a:off x="1816" y="1908"/>
                <a:ext cx="3708" cy="878"/>
              </a:xfrm>
              <a:prstGeom prst="roundRect">
                <a:avLst>
                  <a:gd name="adj" fmla="val 10889"/>
                </a:avLst>
              </a:prstGeom>
              <a:solidFill>
                <a:srgbClr val="C0C0C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029" name="Freeform 21"/>
              <p:cNvSpPr>
                <a:spLocks/>
              </p:cNvSpPr>
              <p:nvPr/>
            </p:nvSpPr>
            <p:spPr bwMode="gray">
              <a:xfrm>
                <a:off x="1776" y="1968"/>
                <a:ext cx="431" cy="43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36471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tint val="36471"/>
                      <a:invGamma/>
                    </a:srgb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1022" name="Text Box 14"/>
            <p:cNvSpPr txBox="1">
              <a:spLocks noChangeArrowheads="1"/>
            </p:cNvSpPr>
            <p:nvPr/>
          </p:nvSpPr>
          <p:spPr bwMode="gray">
            <a:xfrm>
              <a:off x="1953" y="2375"/>
              <a:ext cx="3516" cy="1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sz="2400" b="1" dirty="0" smtClean="0">
                <a:latin typeface="Arial Black" pitchFamily="34" charset="0"/>
              </a:endParaRPr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2743200" y="1524001"/>
            <a:ext cx="6043642" cy="833429"/>
            <a:chOff x="1728" y="1920"/>
            <a:chExt cx="3264" cy="866"/>
          </a:xfrm>
        </p:grpSpPr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1728" y="1920"/>
              <a:ext cx="3264" cy="866"/>
              <a:chOff x="1728" y="1920"/>
              <a:chExt cx="3264" cy="866"/>
            </a:xfrm>
          </p:grpSpPr>
          <p:sp>
            <p:nvSpPr>
              <p:cNvPr id="171037" name="AutoShape 29"/>
              <p:cNvSpPr>
                <a:spLocks noChangeArrowheads="1"/>
              </p:cNvSpPr>
              <p:nvPr/>
            </p:nvSpPr>
            <p:spPr bwMode="gray">
              <a:xfrm>
                <a:off x="1728" y="1920"/>
                <a:ext cx="3264" cy="866"/>
              </a:xfrm>
              <a:prstGeom prst="roundRect">
                <a:avLst>
                  <a:gd name="adj" fmla="val 10889"/>
                </a:avLst>
              </a:prstGeom>
              <a:solidFill>
                <a:srgbClr val="C0C0C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038" name="Freeform 30"/>
              <p:cNvSpPr>
                <a:spLocks/>
              </p:cNvSpPr>
              <p:nvPr/>
            </p:nvSpPr>
            <p:spPr bwMode="gray">
              <a:xfrm>
                <a:off x="1776" y="1968"/>
                <a:ext cx="431" cy="43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36471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tint val="36471"/>
                      <a:invGamma/>
                    </a:srgb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1039" name="Text Box 31"/>
            <p:cNvSpPr txBox="1">
              <a:spLocks noChangeArrowheads="1"/>
            </p:cNvSpPr>
            <p:nvPr/>
          </p:nvSpPr>
          <p:spPr bwMode="gray">
            <a:xfrm>
              <a:off x="1920" y="2118"/>
              <a:ext cx="2928" cy="3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3143240" y="1643050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tx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ОПИСАНИЕ</a:t>
            </a:r>
            <a:endParaRPr lang="ru-RU" sz="2800" b="1" cap="all" dirty="0">
              <a:ln w="9000" cmpd="sng">
                <a:solidFill>
                  <a:schemeClr val="tx2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2928934"/>
            <a:ext cx="5429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Учащийся: 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Arial Black" pitchFamily="34" charset="0"/>
              </a:rPr>
              <a:t>владеет  орфоэпическими и орфографическими нормами русского языка (в пределах установленного программой минимума);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71802" y="5214950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Arial Black" pitchFamily="34" charset="0"/>
              </a:rPr>
              <a:t>знает и применяет на письме правила орфографии и пунктуации.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21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cap="all" dirty="0" err="1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699DE9">
                    <a:lumMod val="75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Критериальная</a:t>
            </a:r>
            <a:r>
              <a:rPr lang="ru-RU" sz="2000" cap="all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699DE9">
                    <a:lumMod val="75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шкала оценивания учащихся по предметному блоку «Русская словесность»</a:t>
            </a:r>
            <a:endParaRPr lang="en-US" sz="2800" dirty="0"/>
          </a:p>
        </p:txBody>
      </p:sp>
      <p:sp>
        <p:nvSpPr>
          <p:cNvPr id="171019" name="AutoShape 11"/>
          <p:cNvSpPr>
            <a:spLocks noChangeArrowheads="1"/>
          </p:cNvSpPr>
          <p:nvPr/>
        </p:nvSpPr>
        <p:spPr bwMode="gray">
          <a:xfrm>
            <a:off x="285720" y="1643050"/>
            <a:ext cx="2305080" cy="264320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CC9900"/>
              </a:gs>
              <a:gs pos="100000">
                <a:srgbClr val="CC9900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1020" name="Freeform 12"/>
          <p:cNvSpPr>
            <a:spLocks/>
          </p:cNvSpPr>
          <p:nvPr/>
        </p:nvSpPr>
        <p:spPr bwMode="gray">
          <a:xfrm>
            <a:off x="1295400" y="3124200"/>
            <a:ext cx="684213" cy="685800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CC9900">
                  <a:gamma/>
                  <a:tint val="36471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tint val="36471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1021" name="Text Box 13"/>
          <p:cNvSpPr txBox="1">
            <a:spLocks noChangeArrowheads="1"/>
          </p:cNvSpPr>
          <p:nvPr/>
        </p:nvSpPr>
        <p:spPr bwMode="gray">
          <a:xfrm>
            <a:off x="357158" y="1928802"/>
            <a:ext cx="2214578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(8 </a:t>
            </a:r>
            <a:r>
              <a:rPr lang="en-US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max</a:t>
            </a:r>
            <a:r>
              <a:rPr lang="ru-RU" sz="2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1400" dirty="0" smtClean="0"/>
          </a:p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Интеграция знаний, практическая грамотность</a:t>
            </a:r>
            <a:endParaRPr lang="en-US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714612" y="1571612"/>
            <a:ext cx="6064809" cy="5072098"/>
            <a:chOff x="1776" y="1908"/>
            <a:chExt cx="3748" cy="878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1776" y="1908"/>
              <a:ext cx="3748" cy="878"/>
              <a:chOff x="1776" y="1908"/>
              <a:chExt cx="3748" cy="878"/>
            </a:xfrm>
          </p:grpSpPr>
          <p:sp>
            <p:nvSpPr>
              <p:cNvPr id="171017" name="AutoShape 9"/>
              <p:cNvSpPr>
                <a:spLocks noChangeArrowheads="1"/>
              </p:cNvSpPr>
              <p:nvPr/>
            </p:nvSpPr>
            <p:spPr bwMode="gray">
              <a:xfrm>
                <a:off x="1816" y="1908"/>
                <a:ext cx="3708" cy="878"/>
              </a:xfrm>
              <a:prstGeom prst="roundRect">
                <a:avLst>
                  <a:gd name="adj" fmla="val 10889"/>
                </a:avLst>
              </a:prstGeom>
              <a:solidFill>
                <a:srgbClr val="C0C0C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029" name="Freeform 21"/>
              <p:cNvSpPr>
                <a:spLocks/>
              </p:cNvSpPr>
              <p:nvPr/>
            </p:nvSpPr>
            <p:spPr bwMode="gray">
              <a:xfrm>
                <a:off x="1776" y="1968"/>
                <a:ext cx="431" cy="43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36471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tint val="36471"/>
                      <a:invGamma/>
                    </a:srgb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1022" name="Text Box 14"/>
            <p:cNvSpPr txBox="1">
              <a:spLocks noChangeArrowheads="1"/>
            </p:cNvSpPr>
            <p:nvPr/>
          </p:nvSpPr>
          <p:spPr bwMode="gray">
            <a:xfrm>
              <a:off x="1953" y="1933"/>
              <a:ext cx="3516" cy="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000364" y="1857364"/>
            <a:ext cx="5429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Учащийся: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применяет полученные знания для решения проблем, возникающих в жизненной практике, в учебе и быту;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71802" y="3286124"/>
            <a:ext cx="5572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использует различные источники информации и современные информационные технологии для  выражения и обоснования собственного мнения;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00364" y="485776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создает тексты разных типов речи;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71802" y="5357826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использует изобразительно-выразительные средства языка  при   создании  собственных  текстов. 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21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28694"/>
          </a:xfrm>
        </p:spPr>
        <p:txBody>
          <a:bodyPr/>
          <a:lstStyle/>
          <a:p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4 шаг : </a:t>
            </a:r>
            <a:r>
              <a:rPr lang="ru-RU" sz="2400" dirty="0" smtClean="0">
                <a:latin typeface="Arial Black" pitchFamily="34" charset="0"/>
              </a:rPr>
              <a:t>Реализация  по конкретным темам предмета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929718" cy="4953000"/>
          </a:xfrm>
        </p:spPr>
        <p:txBody>
          <a:bodyPr/>
          <a:lstStyle/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Тема: Лексика. 3 класс 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Учебные задачи:</a:t>
            </a:r>
          </a:p>
          <a:p>
            <a:r>
              <a:rPr lang="ru-RU" sz="2000" b="1" dirty="0" smtClean="0">
                <a:latin typeface="Arial Black" pitchFamily="34" charset="0"/>
              </a:rPr>
              <a:t>1) ознакомить учащихся с разделом науки о русском языке – лексикой;</a:t>
            </a:r>
          </a:p>
          <a:p>
            <a:r>
              <a:rPr lang="ru-RU" sz="2000" b="1" dirty="0" smtClean="0">
                <a:latin typeface="Arial Black" pitchFamily="34" charset="0"/>
              </a:rPr>
              <a:t>2) продолжить работу над формированием понятия  лексического значения слова; </a:t>
            </a:r>
          </a:p>
          <a:p>
            <a:r>
              <a:rPr lang="ru-RU" sz="2000" b="1" dirty="0" smtClean="0">
                <a:latin typeface="Arial Black" pitchFamily="34" charset="0"/>
              </a:rPr>
              <a:t>3)  познакомить  учащихся с новыми понятиями: «однозначные» и «многозначные» слова, «синонимы» и «антонимы»;</a:t>
            </a:r>
          </a:p>
          <a:p>
            <a:r>
              <a:rPr lang="ru-RU" sz="2000" b="1" dirty="0" smtClean="0">
                <a:latin typeface="Arial Black" pitchFamily="34" charset="0"/>
              </a:rPr>
              <a:t>4) научить пользоваться, ориентироваться в толковом словаре</a:t>
            </a:r>
          </a:p>
          <a:p>
            <a:r>
              <a:rPr lang="ru-RU" sz="2000" b="1" dirty="0" smtClean="0">
                <a:latin typeface="Arial Black" pitchFamily="34" charset="0"/>
              </a:rPr>
              <a:t>5)развивать навык сравнения  значения  слова в словаре и тексте</a:t>
            </a:r>
          </a:p>
          <a:p>
            <a:r>
              <a:rPr lang="ru-RU" sz="2000" b="1" dirty="0" smtClean="0">
                <a:latin typeface="Arial Black" pitchFamily="34" charset="0"/>
              </a:rPr>
              <a:t>6) выяснить причины появления у слов нескольких значений;</a:t>
            </a:r>
          </a:p>
          <a:p>
            <a:pPr>
              <a:buNone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>
              <a:buNone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СОЗДАТЬ КРИТЕРИАЛЬНУЮ РАБОТУ</a:t>
            </a:r>
            <a:endParaRPr lang="en-US" sz="1600" cap="all" dirty="0">
              <a:ln w="90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63550" y="4729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 ШАГ</a:t>
            </a:r>
            <a:endParaRPr lang="en-US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049338" y="5738813"/>
            <a:ext cx="228600" cy="228600"/>
            <a:chOff x="2016" y="1920"/>
            <a:chExt cx="1680" cy="1680"/>
          </a:xfrm>
        </p:grpSpPr>
        <p:sp>
          <p:nvSpPr>
            <p:cNvPr id="86048" name="Oval 3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FFE101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E10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51" name="AutoShape 35"/>
          <p:cNvCxnSpPr>
            <a:cxnSpLocks noChangeShapeType="1"/>
            <a:endCxn id="86048" idx="0"/>
          </p:cNvCxnSpPr>
          <p:nvPr/>
        </p:nvCxnSpPr>
        <p:spPr bwMode="auto">
          <a:xfrm>
            <a:off x="1143000" y="5243513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0" name="AutoShape 54"/>
          <p:cNvSpPr>
            <a:spLocks noChangeArrowheads="1"/>
          </p:cNvSpPr>
          <p:nvPr/>
        </p:nvSpPr>
        <p:spPr bwMode="gray">
          <a:xfrm flipH="1">
            <a:off x="1295400" y="5272088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DDD923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000232" y="5857892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 Проанализировать содержание темы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1225550" y="3619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lang="ru-RU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ШАГ</a:t>
            </a:r>
            <a:endParaRPr lang="en-US" sz="2400" b="1" dirty="0">
              <a:solidFill>
                <a:srgbClr val="92D36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811338" y="4519613"/>
            <a:ext cx="228600" cy="228600"/>
            <a:chOff x="2016" y="1920"/>
            <a:chExt cx="1680" cy="1680"/>
          </a:xfrm>
        </p:grpSpPr>
        <p:sp>
          <p:nvSpPr>
            <p:cNvPr id="86073" name="Oval 57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92D36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74" name="Freeform 58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92D365">
                    <a:gamma/>
                    <a:tint val="0"/>
                    <a:invGamma/>
                  </a:srgbClr>
                </a:gs>
                <a:gs pos="100000">
                  <a:srgbClr val="92D365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75" name="AutoShape 59"/>
          <p:cNvCxnSpPr>
            <a:cxnSpLocks noChangeShapeType="1"/>
            <a:stCxn id="86071" idx="2"/>
            <a:endCxn id="86073" idx="0"/>
          </p:cNvCxnSpPr>
          <p:nvPr/>
        </p:nvCxnSpPr>
        <p:spPr bwMode="auto">
          <a:xfrm rot="16200000" flipH="1">
            <a:off x="1681860" y="4275835"/>
            <a:ext cx="438448" cy="4910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6" name="AutoShape 60"/>
          <p:cNvSpPr>
            <a:spLocks noChangeArrowheads="1"/>
          </p:cNvSpPr>
          <p:nvPr/>
        </p:nvSpPr>
        <p:spPr bwMode="gray">
          <a:xfrm flipH="1">
            <a:off x="2057400" y="4100513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92D365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2063750" y="2476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 ШАГ</a:t>
            </a:r>
            <a:endParaRPr lang="en-US" sz="2400" b="1" dirty="0">
              <a:solidFill>
                <a:srgbClr val="86CE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2649538" y="3371850"/>
            <a:ext cx="228600" cy="228600"/>
            <a:chOff x="2016" y="1920"/>
            <a:chExt cx="1680" cy="1680"/>
          </a:xfrm>
        </p:grpSpPr>
        <p:sp>
          <p:nvSpPr>
            <p:cNvPr id="86080" name="Oval 64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86CEF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1" name="Freeform 65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86CEF6">
                    <a:gamma/>
                    <a:tint val="3137"/>
                    <a:invGamma/>
                  </a:srgbClr>
                </a:gs>
                <a:gs pos="100000">
                  <a:srgbClr val="86CEF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2" name="AutoShape 66"/>
          <p:cNvCxnSpPr>
            <a:cxnSpLocks noChangeShapeType="1"/>
            <a:stCxn id="86078" idx="2"/>
          </p:cNvCxnSpPr>
          <p:nvPr/>
        </p:nvCxnSpPr>
        <p:spPr bwMode="auto">
          <a:xfrm rot="16200000" flipH="1">
            <a:off x="2581970" y="3070924"/>
            <a:ext cx="316210" cy="50691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ffectLst/>
        </p:spPr>
      </p:cxnSp>
      <p:sp>
        <p:nvSpPr>
          <p:cNvPr id="86083" name="AutoShape 67"/>
          <p:cNvSpPr>
            <a:spLocks noChangeArrowheads="1"/>
          </p:cNvSpPr>
          <p:nvPr/>
        </p:nvSpPr>
        <p:spPr bwMode="gray">
          <a:xfrm flipH="1">
            <a:off x="2895600" y="2933700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5491D4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2940050" y="1300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ШАГ</a:t>
            </a:r>
            <a:endParaRPr lang="en-US" sz="2400" b="1" dirty="0">
              <a:solidFill>
                <a:srgbClr val="9B96D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3525838" y="2192338"/>
            <a:ext cx="228600" cy="228600"/>
            <a:chOff x="2016" y="1920"/>
            <a:chExt cx="1680" cy="1680"/>
          </a:xfrm>
        </p:grpSpPr>
        <p:sp>
          <p:nvSpPr>
            <p:cNvPr id="86087" name="Oval 71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B67FF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8" name="Freeform 72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B67FF3">
                    <a:gamma/>
                    <a:tint val="0"/>
                    <a:invGamma/>
                  </a:srgbClr>
                </a:gs>
                <a:gs pos="100000">
                  <a:srgbClr val="B67FF3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9" name="AutoShape 73"/>
          <p:cNvCxnSpPr>
            <a:cxnSpLocks noChangeShapeType="1"/>
            <a:stCxn id="86085" idx="2"/>
            <a:endCxn id="86087" idx="0"/>
          </p:cNvCxnSpPr>
          <p:nvPr/>
        </p:nvCxnSpPr>
        <p:spPr bwMode="auto">
          <a:xfrm rot="16200000" flipH="1">
            <a:off x="3400329" y="1952529"/>
            <a:ext cx="430510" cy="49108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ffectLst/>
        </p:spPr>
      </p:cxnSp>
      <p:sp>
        <p:nvSpPr>
          <p:cNvPr id="86090" name="AutoShape 74"/>
          <p:cNvSpPr>
            <a:spLocks noChangeArrowheads="1"/>
          </p:cNvSpPr>
          <p:nvPr/>
        </p:nvSpPr>
        <p:spPr bwMode="gray">
          <a:xfrm flipH="1">
            <a:off x="3771900" y="1754188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9B96DC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1071570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семинара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571744"/>
            <a:ext cx="8305800" cy="36766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Познакомить учителей с технологией критериального оценивания учебных достижений учащихся при изучении русского языка. </a:t>
            </a:r>
          </a:p>
          <a:p>
            <a:pPr algn="ctr">
              <a:buNone/>
            </a:pPr>
            <a:endParaRPr lang="ru-RU" sz="40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28694"/>
          </a:xfrm>
        </p:spPr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Тема: Лексика. 3 класс 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929718" cy="4953000"/>
          </a:xfrm>
        </p:spPr>
        <p:txBody>
          <a:bodyPr/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18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Требования </a:t>
            </a:r>
            <a:r>
              <a:rPr lang="ru-RU" sz="18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 ожидаемым результатам обучения по </a:t>
            </a:r>
            <a:r>
              <a:rPr lang="ru-RU" sz="18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теме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УЧАЩИЙСЯ: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400" b="1" dirty="0" smtClean="0">
                <a:latin typeface="Arial Black" pitchFamily="34" charset="0"/>
              </a:rPr>
              <a:t>1) </a:t>
            </a:r>
            <a:r>
              <a:rPr lang="ru-RU" sz="2400" b="1" dirty="0" smtClean="0">
                <a:latin typeface="Arial Black" pitchFamily="34" charset="0"/>
              </a:rPr>
              <a:t>Понимает </a:t>
            </a:r>
            <a:r>
              <a:rPr lang="ru-RU" sz="2400" b="1" dirty="0" smtClean="0">
                <a:latin typeface="Arial Black" pitchFamily="34" charset="0"/>
              </a:rPr>
              <a:t>лексическое значение слова, многозначность слова, его прямое и переносное значение; </a:t>
            </a:r>
            <a:endParaRPr lang="ru-RU" sz="2400" b="1" dirty="0" smtClean="0">
              <a:latin typeface="Arial Black" pitchFamily="34" charset="0"/>
            </a:endParaRPr>
          </a:p>
          <a:p>
            <a:pPr lvl="0"/>
            <a:r>
              <a:rPr lang="ru-RU" sz="2400" b="1" dirty="0" smtClean="0">
                <a:latin typeface="Arial Black" pitchFamily="34" charset="0"/>
              </a:rPr>
              <a:t>2) умеет раскрыть понятия «синонимы», «антонимы</a:t>
            </a:r>
            <a:r>
              <a:rPr lang="ru-RU" sz="2400" b="1" dirty="0" smtClean="0">
                <a:latin typeface="Arial Black" pitchFamily="34" charset="0"/>
              </a:rPr>
              <a:t>»; </a:t>
            </a:r>
          </a:p>
          <a:p>
            <a:r>
              <a:rPr lang="ru-RU" sz="2400" b="1" dirty="0" smtClean="0">
                <a:latin typeface="Arial Black" pitchFamily="34" charset="0"/>
              </a:rPr>
              <a:t>3) использует в  диалогической и монологической речи многозначные слова, слова в прямом и переносном значении, синонимы и </a:t>
            </a:r>
            <a:r>
              <a:rPr lang="ru-RU" sz="2400" b="1" dirty="0" smtClean="0">
                <a:latin typeface="Arial Black" pitchFamily="34" charset="0"/>
              </a:rPr>
              <a:t>антонимы; </a:t>
            </a:r>
          </a:p>
          <a:p>
            <a:r>
              <a:rPr lang="ru-RU" sz="2400" b="1" dirty="0" smtClean="0">
                <a:latin typeface="Arial Black" pitchFamily="34" charset="0"/>
              </a:rPr>
              <a:t>4) умеет </a:t>
            </a:r>
            <a:r>
              <a:rPr lang="ru-RU" sz="2400" b="1" dirty="0" smtClean="0">
                <a:latin typeface="Arial Black" pitchFamily="34" charset="0"/>
              </a:rPr>
              <a:t>пользоваться толковыми словарями при объяснении значения слова. </a:t>
            </a:r>
            <a:endParaRPr lang="ru-RU" sz="2400" b="1" dirty="0" smtClean="0">
              <a:latin typeface="Arial Black" pitchFamily="34" charset="0"/>
            </a:endParaRPr>
          </a:p>
          <a:p>
            <a:pPr>
              <a:buNone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>
              <a:buNone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СОЗДАТЬ КРИТЕРИАЛЬНУЮ РАБОТУ</a:t>
            </a:r>
            <a:endParaRPr lang="en-US" sz="1600" cap="all" dirty="0">
              <a:ln w="90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63550" y="4729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 ШАГ</a:t>
            </a:r>
            <a:endParaRPr lang="en-US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049338" y="5738813"/>
            <a:ext cx="228600" cy="228600"/>
            <a:chOff x="2016" y="1920"/>
            <a:chExt cx="1680" cy="1680"/>
          </a:xfrm>
        </p:grpSpPr>
        <p:sp>
          <p:nvSpPr>
            <p:cNvPr id="86048" name="Oval 3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FFE101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E10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51" name="AutoShape 35"/>
          <p:cNvCxnSpPr>
            <a:cxnSpLocks noChangeShapeType="1"/>
            <a:endCxn id="86048" idx="0"/>
          </p:cNvCxnSpPr>
          <p:nvPr/>
        </p:nvCxnSpPr>
        <p:spPr bwMode="auto">
          <a:xfrm>
            <a:off x="1143000" y="5243513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0" name="AutoShape 54"/>
          <p:cNvSpPr>
            <a:spLocks noChangeArrowheads="1"/>
          </p:cNvSpPr>
          <p:nvPr/>
        </p:nvSpPr>
        <p:spPr bwMode="gray">
          <a:xfrm flipH="1">
            <a:off x="1295400" y="5272088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DDD923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000232" y="5857892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 Проанализировать содержание темы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1225550" y="3619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lang="ru-RU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ШАГ</a:t>
            </a:r>
            <a:endParaRPr lang="en-US" sz="2400" b="1" dirty="0">
              <a:solidFill>
                <a:srgbClr val="92D36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811338" y="4519613"/>
            <a:ext cx="228600" cy="228600"/>
            <a:chOff x="2016" y="1920"/>
            <a:chExt cx="1680" cy="1680"/>
          </a:xfrm>
        </p:grpSpPr>
        <p:sp>
          <p:nvSpPr>
            <p:cNvPr id="86073" name="Oval 57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92D36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74" name="Freeform 58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92D365">
                    <a:gamma/>
                    <a:tint val="0"/>
                    <a:invGamma/>
                  </a:srgbClr>
                </a:gs>
                <a:gs pos="100000">
                  <a:srgbClr val="92D365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75" name="AutoShape 59"/>
          <p:cNvCxnSpPr>
            <a:cxnSpLocks noChangeShapeType="1"/>
            <a:stCxn id="86071" idx="2"/>
            <a:endCxn id="86073" idx="0"/>
          </p:cNvCxnSpPr>
          <p:nvPr/>
        </p:nvCxnSpPr>
        <p:spPr bwMode="auto">
          <a:xfrm rot="16200000" flipH="1">
            <a:off x="1681860" y="4275835"/>
            <a:ext cx="438448" cy="4910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6" name="AutoShape 60"/>
          <p:cNvSpPr>
            <a:spLocks noChangeArrowheads="1"/>
          </p:cNvSpPr>
          <p:nvPr/>
        </p:nvSpPr>
        <p:spPr bwMode="gray">
          <a:xfrm flipH="1">
            <a:off x="2057400" y="4100513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92D365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77" name="Text Box 61"/>
          <p:cNvSpPr txBox="1">
            <a:spLocks noChangeArrowheads="1"/>
          </p:cNvSpPr>
          <p:nvPr/>
        </p:nvSpPr>
        <p:spPr bwMode="auto">
          <a:xfrm>
            <a:off x="2571736" y="4643446"/>
            <a:ext cx="50292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Выделить итоговые работы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2063750" y="2476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 ШАГ</a:t>
            </a:r>
            <a:endParaRPr lang="en-US" sz="2400" b="1" dirty="0">
              <a:solidFill>
                <a:srgbClr val="86CE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2649538" y="3371850"/>
            <a:ext cx="228600" cy="228600"/>
            <a:chOff x="2016" y="1920"/>
            <a:chExt cx="1680" cy="1680"/>
          </a:xfrm>
        </p:grpSpPr>
        <p:sp>
          <p:nvSpPr>
            <p:cNvPr id="86080" name="Oval 64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86CEF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1" name="Freeform 65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86CEF6">
                    <a:gamma/>
                    <a:tint val="3137"/>
                    <a:invGamma/>
                  </a:srgbClr>
                </a:gs>
                <a:gs pos="100000">
                  <a:srgbClr val="86CEF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2" name="AutoShape 66"/>
          <p:cNvCxnSpPr>
            <a:cxnSpLocks noChangeShapeType="1"/>
            <a:stCxn id="86078" idx="2"/>
          </p:cNvCxnSpPr>
          <p:nvPr/>
        </p:nvCxnSpPr>
        <p:spPr bwMode="auto">
          <a:xfrm rot="16200000" flipH="1">
            <a:off x="2581970" y="3070924"/>
            <a:ext cx="316210" cy="50691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ffectLst/>
        </p:spPr>
      </p:cxnSp>
      <p:sp>
        <p:nvSpPr>
          <p:cNvPr id="86083" name="AutoShape 67"/>
          <p:cNvSpPr>
            <a:spLocks noChangeArrowheads="1"/>
          </p:cNvSpPr>
          <p:nvPr/>
        </p:nvSpPr>
        <p:spPr bwMode="gray">
          <a:xfrm flipH="1">
            <a:off x="2895600" y="2933700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5491D4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2940050" y="1300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ШАГ</a:t>
            </a:r>
            <a:endParaRPr lang="en-US" sz="2400" b="1" dirty="0">
              <a:solidFill>
                <a:srgbClr val="9B96D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3525838" y="2192338"/>
            <a:ext cx="228600" cy="228600"/>
            <a:chOff x="2016" y="1920"/>
            <a:chExt cx="1680" cy="1680"/>
          </a:xfrm>
        </p:grpSpPr>
        <p:sp>
          <p:nvSpPr>
            <p:cNvPr id="86087" name="Oval 71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B67FF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8" name="Freeform 72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B67FF3">
                    <a:gamma/>
                    <a:tint val="0"/>
                    <a:invGamma/>
                  </a:srgbClr>
                </a:gs>
                <a:gs pos="100000">
                  <a:srgbClr val="B67FF3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9" name="AutoShape 73"/>
          <p:cNvCxnSpPr>
            <a:cxnSpLocks noChangeShapeType="1"/>
            <a:stCxn id="86085" idx="2"/>
            <a:endCxn id="86087" idx="0"/>
          </p:cNvCxnSpPr>
          <p:nvPr/>
        </p:nvCxnSpPr>
        <p:spPr bwMode="auto">
          <a:xfrm rot="16200000" flipH="1">
            <a:off x="3400329" y="1952529"/>
            <a:ext cx="430510" cy="49108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ffectLst/>
        </p:spPr>
      </p:cxnSp>
      <p:sp>
        <p:nvSpPr>
          <p:cNvPr id="86090" name="AutoShape 74"/>
          <p:cNvSpPr>
            <a:spLocks noChangeArrowheads="1"/>
          </p:cNvSpPr>
          <p:nvPr/>
        </p:nvSpPr>
        <p:spPr bwMode="gray">
          <a:xfrm flipH="1">
            <a:off x="3771900" y="1754188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9B96DC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43108" y="5357826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Продумать виды проверочных работ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77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4639"/>
            <a:ext cx="8643998" cy="654031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Методы и инструменты оценивания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357298"/>
            <a:ext cx="8786874" cy="531019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latin typeface="Arial Black" pitchFamily="34" charset="0"/>
              </a:rPr>
              <a:t>Формализованные и  неформализованные  устные опросы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latin typeface="Arial Black" pitchFamily="34" charset="0"/>
              </a:rPr>
              <a:t>Письменные работы: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Arial Black" pitchFamily="34" charset="0"/>
              </a:rPr>
              <a:t>тесты, структурированные короткие ответы,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latin typeface="Arial Black" pitchFamily="34" charset="0"/>
              </a:rPr>
              <a:t>опросы типа «вопрос-ответ», эссе, проекты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latin typeface="Arial Black" pitchFamily="34" charset="0"/>
              </a:rPr>
              <a:t>Практические работы: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Создание  текста разных типов речи: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описание (предмета, природы, растений,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животных); повествование,  рассуждение;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некоторых жанров деловой речи (письмо,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объявление, поздравление); умение находить</a:t>
            </a:r>
          </a:p>
          <a:p>
            <a:pPr lvl="0">
              <a:lnSpc>
                <a:spcPct val="9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информацию, используя различные источники.</a:t>
            </a:r>
          </a:p>
          <a:p>
            <a:pPr>
              <a:lnSpc>
                <a:spcPct val="90000"/>
              </a:lnSpc>
            </a:pPr>
            <a:endParaRPr lang="ru-RU" sz="2700" dirty="0" smtClean="0">
              <a:latin typeface="Arial Black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700" dirty="0" smtClean="0">
              <a:latin typeface="Arial Black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>
              <a:lnSpc>
                <a:spcPct val="90000"/>
              </a:lnSpc>
              <a:buFontTx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ВИДЫ ПРОВЕРОЧНЫХ РАБОТ ПО ТЕМЕ</a:t>
            </a:r>
            <a:endParaRPr 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2051050" y="1295400"/>
            <a:ext cx="5035550" cy="5181600"/>
            <a:chOff x="1292" y="816"/>
            <a:chExt cx="3172" cy="3264"/>
          </a:xfrm>
        </p:grpSpPr>
        <p:sp>
          <p:nvSpPr>
            <p:cNvPr id="257049" name="Freeform 25"/>
            <p:cNvSpPr>
              <a:spLocks/>
            </p:cNvSpPr>
            <p:nvPr/>
          </p:nvSpPr>
          <p:spPr bwMode="gray">
            <a:xfrm>
              <a:off x="2352" y="816"/>
              <a:ext cx="1008" cy="1673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7051" name="Freeform 27"/>
            <p:cNvSpPr>
              <a:spLocks/>
            </p:cNvSpPr>
            <p:nvPr/>
          </p:nvSpPr>
          <p:spPr bwMode="gray">
            <a:xfrm rot="575181">
              <a:off x="1296" y="1584"/>
              <a:ext cx="1749" cy="924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0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6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0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8" y="1469"/>
                </a:cxn>
                <a:cxn ang="0">
                  <a:pos x="648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199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2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7052" name="Freeform 28"/>
            <p:cNvSpPr>
              <a:spLocks/>
            </p:cNvSpPr>
            <p:nvPr/>
          </p:nvSpPr>
          <p:spPr bwMode="gray">
            <a:xfrm rot="-480829">
              <a:off x="1292" y="2482"/>
              <a:ext cx="1760" cy="926"/>
            </a:xfrm>
            <a:custGeom>
              <a:avLst/>
              <a:gdLst/>
              <a:ahLst/>
              <a:cxnLst>
                <a:cxn ang="0">
                  <a:pos x="717" y="96"/>
                </a:cxn>
                <a:cxn ang="0">
                  <a:pos x="860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6" y="3"/>
                </a:cxn>
                <a:cxn ang="0">
                  <a:pos x="1449" y="17"/>
                </a:cxn>
                <a:cxn ang="0">
                  <a:pos x="1583" y="42"/>
                </a:cxn>
                <a:cxn ang="0">
                  <a:pos x="1707" y="70"/>
                </a:cxn>
                <a:cxn ang="0">
                  <a:pos x="1815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2" y="249"/>
                </a:cxn>
                <a:cxn ang="0">
                  <a:pos x="2009" y="326"/>
                </a:cxn>
                <a:cxn ang="0">
                  <a:pos x="1989" y="427"/>
                </a:cxn>
                <a:cxn ang="0">
                  <a:pos x="1958" y="542"/>
                </a:cxn>
                <a:cxn ang="0">
                  <a:pos x="1919" y="672"/>
                </a:cxn>
                <a:cxn ang="0">
                  <a:pos x="1866" y="806"/>
                </a:cxn>
                <a:cxn ang="0">
                  <a:pos x="1802" y="944"/>
                </a:cxn>
                <a:cxn ang="0">
                  <a:pos x="1722" y="1076"/>
                </a:cxn>
                <a:cxn ang="0">
                  <a:pos x="1627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5" y="1469"/>
                </a:cxn>
                <a:cxn ang="0">
                  <a:pos x="1099" y="1511"/>
                </a:cxn>
                <a:cxn ang="0">
                  <a:pos x="950" y="1532"/>
                </a:cxn>
                <a:cxn ang="0">
                  <a:pos x="801" y="1536"/>
                </a:cxn>
                <a:cxn ang="0">
                  <a:pos x="654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70" y="1419"/>
                </a:cxn>
                <a:cxn ang="0">
                  <a:pos x="91" y="1390"/>
                </a:cxn>
                <a:cxn ang="0">
                  <a:pos x="34" y="1368"/>
                </a:cxn>
                <a:cxn ang="0">
                  <a:pos x="5" y="1357"/>
                </a:cxn>
                <a:cxn ang="0">
                  <a:pos x="0" y="1349"/>
                </a:cxn>
                <a:cxn ang="0">
                  <a:pos x="5" y="1316"/>
                </a:cxn>
                <a:cxn ang="0">
                  <a:pos x="15" y="1250"/>
                </a:cxn>
                <a:cxn ang="0">
                  <a:pos x="33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9" y="798"/>
                </a:cxn>
                <a:cxn ang="0">
                  <a:pos x="197" y="661"/>
                </a:cxn>
                <a:cxn ang="0">
                  <a:pos x="269" y="525"/>
                </a:cxn>
                <a:cxn ang="0">
                  <a:pos x="356" y="395"/>
                </a:cxn>
                <a:cxn ang="0">
                  <a:pos x="460" y="277"/>
                </a:cxn>
                <a:cxn ang="0">
                  <a:pos x="581" y="175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7048" name="Freeform 24"/>
            <p:cNvSpPr>
              <a:spLocks/>
            </p:cNvSpPr>
            <p:nvPr/>
          </p:nvSpPr>
          <p:spPr bwMode="gray">
            <a:xfrm>
              <a:off x="2352" y="2462"/>
              <a:ext cx="960" cy="1618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40"/>
                </a:cxn>
                <a:cxn ang="0">
                  <a:pos x="806" y="2291"/>
                </a:cxn>
                <a:cxn ang="0">
                  <a:pos x="763" y="2326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6"/>
                </a:cxn>
                <a:cxn ang="0">
                  <a:pos x="665" y="2291"/>
                </a:cxn>
                <a:cxn ang="0">
                  <a:pos x="604" y="2240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9"/>
                </a:cxn>
                <a:cxn ang="0">
                  <a:pos x="27" y="954"/>
                </a:cxn>
                <a:cxn ang="0">
                  <a:pos x="71" y="816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1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1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6"/>
                </a:cxn>
                <a:cxn ang="0">
                  <a:pos x="1444" y="954"/>
                </a:cxn>
                <a:cxn ang="0">
                  <a:pos x="1467" y="1099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shade val="46275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7050" name="Freeform 26"/>
            <p:cNvSpPr>
              <a:spLocks/>
            </p:cNvSpPr>
            <p:nvPr/>
          </p:nvSpPr>
          <p:spPr bwMode="gray">
            <a:xfrm rot="521906">
              <a:off x="2684" y="2537"/>
              <a:ext cx="1680" cy="864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1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7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1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7" y="1469"/>
                </a:cxn>
                <a:cxn ang="0">
                  <a:pos x="647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200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3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shade val="46275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57053" name="Freeform 29"/>
            <p:cNvSpPr>
              <a:spLocks/>
            </p:cNvSpPr>
            <p:nvPr/>
          </p:nvSpPr>
          <p:spPr bwMode="gray">
            <a:xfrm rot="-468625">
              <a:off x="2736" y="1632"/>
              <a:ext cx="1728" cy="912"/>
            </a:xfrm>
            <a:custGeom>
              <a:avLst/>
              <a:gdLst/>
              <a:ahLst/>
              <a:cxnLst>
                <a:cxn ang="0">
                  <a:pos x="716" y="96"/>
                </a:cxn>
                <a:cxn ang="0">
                  <a:pos x="859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5" y="3"/>
                </a:cxn>
                <a:cxn ang="0">
                  <a:pos x="1448" y="17"/>
                </a:cxn>
                <a:cxn ang="0">
                  <a:pos x="1582" y="42"/>
                </a:cxn>
                <a:cxn ang="0">
                  <a:pos x="1706" y="70"/>
                </a:cxn>
                <a:cxn ang="0">
                  <a:pos x="1814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1" y="249"/>
                </a:cxn>
                <a:cxn ang="0">
                  <a:pos x="2008" y="327"/>
                </a:cxn>
                <a:cxn ang="0">
                  <a:pos x="1988" y="427"/>
                </a:cxn>
                <a:cxn ang="0">
                  <a:pos x="1957" y="542"/>
                </a:cxn>
                <a:cxn ang="0">
                  <a:pos x="1918" y="672"/>
                </a:cxn>
                <a:cxn ang="0">
                  <a:pos x="1865" y="807"/>
                </a:cxn>
                <a:cxn ang="0">
                  <a:pos x="1801" y="944"/>
                </a:cxn>
                <a:cxn ang="0">
                  <a:pos x="1721" y="1076"/>
                </a:cxn>
                <a:cxn ang="0">
                  <a:pos x="1626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4" y="1469"/>
                </a:cxn>
                <a:cxn ang="0">
                  <a:pos x="1098" y="1511"/>
                </a:cxn>
                <a:cxn ang="0">
                  <a:pos x="949" y="1532"/>
                </a:cxn>
                <a:cxn ang="0">
                  <a:pos x="801" y="1536"/>
                </a:cxn>
                <a:cxn ang="0">
                  <a:pos x="653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69" y="1419"/>
                </a:cxn>
                <a:cxn ang="0">
                  <a:pos x="90" y="1390"/>
                </a:cxn>
                <a:cxn ang="0">
                  <a:pos x="33" y="1368"/>
                </a:cxn>
                <a:cxn ang="0">
                  <a:pos x="4" y="1357"/>
                </a:cxn>
                <a:cxn ang="0">
                  <a:pos x="0" y="1349"/>
                </a:cxn>
                <a:cxn ang="0">
                  <a:pos x="4" y="1316"/>
                </a:cxn>
                <a:cxn ang="0">
                  <a:pos x="14" y="1250"/>
                </a:cxn>
                <a:cxn ang="0">
                  <a:pos x="32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8" y="798"/>
                </a:cxn>
                <a:cxn ang="0">
                  <a:pos x="197" y="661"/>
                </a:cxn>
                <a:cxn ang="0">
                  <a:pos x="268" y="525"/>
                </a:cxn>
                <a:cxn ang="0">
                  <a:pos x="356" y="395"/>
                </a:cxn>
                <a:cxn ang="0">
                  <a:pos x="459" y="277"/>
                </a:cxn>
                <a:cxn ang="0">
                  <a:pos x="580" y="175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2406" y="2112"/>
              <a:ext cx="773" cy="768"/>
              <a:chOff x="2016" y="1920"/>
              <a:chExt cx="1680" cy="1680"/>
            </a:xfrm>
          </p:grpSpPr>
          <p:sp>
            <p:nvSpPr>
              <p:cNvPr id="257039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FF33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40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7056" name="Text Box 32"/>
            <p:cNvSpPr txBox="1">
              <a:spLocks noChangeArrowheads="1"/>
            </p:cNvSpPr>
            <p:nvPr/>
          </p:nvSpPr>
          <p:spPr bwMode="gray">
            <a:xfrm>
              <a:off x="1618" y="1710"/>
              <a:ext cx="744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srgbClr val="000000"/>
                  </a:solidFill>
                </a:rPr>
                <a:t>диктант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57057" name="Text Box 33"/>
            <p:cNvSpPr txBox="1">
              <a:spLocks noChangeArrowheads="1"/>
            </p:cNvSpPr>
            <p:nvPr/>
          </p:nvSpPr>
          <p:spPr bwMode="gray">
            <a:xfrm>
              <a:off x="2475" y="1170"/>
              <a:ext cx="810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Работа с</a:t>
              </a:r>
            </a:p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текстом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57058" name="Text Box 34"/>
            <p:cNvSpPr txBox="1">
              <a:spLocks noChangeArrowheads="1"/>
            </p:cNvSpPr>
            <p:nvPr/>
          </p:nvSpPr>
          <p:spPr bwMode="gray">
            <a:xfrm>
              <a:off x="3150" y="1800"/>
              <a:ext cx="1219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проверочные</a:t>
              </a:r>
            </a:p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работы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57059" name="Text Box 35"/>
            <p:cNvSpPr txBox="1">
              <a:spLocks noChangeArrowheads="1"/>
            </p:cNvSpPr>
            <p:nvPr/>
          </p:nvSpPr>
          <p:spPr bwMode="gray">
            <a:xfrm>
              <a:off x="1440" y="2880"/>
              <a:ext cx="973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srgbClr val="000000"/>
                  </a:solidFill>
                </a:rPr>
                <a:t>сочинения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257060" name="Text Box 36"/>
            <p:cNvSpPr txBox="1">
              <a:spLocks noChangeArrowheads="1"/>
            </p:cNvSpPr>
            <p:nvPr/>
          </p:nvSpPr>
          <p:spPr bwMode="gray">
            <a:xfrm>
              <a:off x="3285" y="2880"/>
              <a:ext cx="590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srgbClr val="000000"/>
                  </a:solidFill>
                </a:rPr>
                <a:t>тесты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86182" y="53578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изложения</a:t>
            </a:r>
            <a:endParaRPr lang="ru-RU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СОЗДАТЬ КРИТЕРИАЛЬНУЮ РАБОТУ</a:t>
            </a:r>
            <a:endParaRPr lang="en-US" sz="1600" cap="all" dirty="0">
              <a:ln w="90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63550" y="4729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 ШАГ</a:t>
            </a:r>
            <a:endParaRPr lang="en-US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049338" y="5738813"/>
            <a:ext cx="228600" cy="228600"/>
            <a:chOff x="2016" y="1920"/>
            <a:chExt cx="1680" cy="1680"/>
          </a:xfrm>
        </p:grpSpPr>
        <p:sp>
          <p:nvSpPr>
            <p:cNvPr id="86048" name="Oval 3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FFE101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E10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51" name="AutoShape 35"/>
          <p:cNvCxnSpPr>
            <a:cxnSpLocks noChangeShapeType="1"/>
            <a:endCxn id="86048" idx="0"/>
          </p:cNvCxnSpPr>
          <p:nvPr/>
        </p:nvCxnSpPr>
        <p:spPr bwMode="auto">
          <a:xfrm>
            <a:off x="1143000" y="5243513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0" name="AutoShape 54"/>
          <p:cNvSpPr>
            <a:spLocks noChangeArrowheads="1"/>
          </p:cNvSpPr>
          <p:nvPr/>
        </p:nvSpPr>
        <p:spPr bwMode="gray">
          <a:xfrm flipH="1">
            <a:off x="1295400" y="5272088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DDD923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000232" y="5857892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 Проанализировать содержание темы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1225550" y="3619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lang="ru-RU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ШАГ</a:t>
            </a:r>
            <a:endParaRPr lang="en-US" sz="2400" b="1" dirty="0">
              <a:solidFill>
                <a:srgbClr val="92D36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811338" y="4519613"/>
            <a:ext cx="228600" cy="228600"/>
            <a:chOff x="2016" y="1920"/>
            <a:chExt cx="1680" cy="1680"/>
          </a:xfrm>
        </p:grpSpPr>
        <p:sp>
          <p:nvSpPr>
            <p:cNvPr id="86073" name="Oval 57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92D36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74" name="Freeform 58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92D365">
                    <a:gamma/>
                    <a:tint val="0"/>
                    <a:invGamma/>
                  </a:srgbClr>
                </a:gs>
                <a:gs pos="100000">
                  <a:srgbClr val="92D365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75" name="AutoShape 59"/>
          <p:cNvCxnSpPr>
            <a:cxnSpLocks noChangeShapeType="1"/>
            <a:stCxn id="86071" idx="2"/>
            <a:endCxn id="86073" idx="0"/>
          </p:cNvCxnSpPr>
          <p:nvPr/>
        </p:nvCxnSpPr>
        <p:spPr bwMode="auto">
          <a:xfrm rot="16200000" flipH="1">
            <a:off x="1681860" y="4275835"/>
            <a:ext cx="438448" cy="4910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6" name="AutoShape 60"/>
          <p:cNvSpPr>
            <a:spLocks noChangeArrowheads="1"/>
          </p:cNvSpPr>
          <p:nvPr/>
        </p:nvSpPr>
        <p:spPr bwMode="gray">
          <a:xfrm flipH="1">
            <a:off x="2057400" y="4100513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92D365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77" name="Text Box 61"/>
          <p:cNvSpPr txBox="1">
            <a:spLocks noChangeArrowheads="1"/>
          </p:cNvSpPr>
          <p:nvPr/>
        </p:nvSpPr>
        <p:spPr bwMode="auto">
          <a:xfrm>
            <a:off x="2571736" y="4643446"/>
            <a:ext cx="50292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Выделить итоговые работы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2063750" y="2476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 ШАГ</a:t>
            </a:r>
            <a:endParaRPr lang="en-US" sz="2400" b="1" dirty="0">
              <a:solidFill>
                <a:srgbClr val="86CE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2649538" y="3371850"/>
            <a:ext cx="228600" cy="228600"/>
            <a:chOff x="2016" y="1920"/>
            <a:chExt cx="1680" cy="1680"/>
          </a:xfrm>
        </p:grpSpPr>
        <p:sp>
          <p:nvSpPr>
            <p:cNvPr id="86080" name="Oval 64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86CEF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1" name="Freeform 65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86CEF6">
                    <a:gamma/>
                    <a:tint val="3137"/>
                    <a:invGamma/>
                  </a:srgbClr>
                </a:gs>
                <a:gs pos="100000">
                  <a:srgbClr val="86CEF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2" name="AutoShape 66"/>
          <p:cNvCxnSpPr>
            <a:cxnSpLocks noChangeShapeType="1"/>
            <a:stCxn id="86078" idx="2"/>
          </p:cNvCxnSpPr>
          <p:nvPr/>
        </p:nvCxnSpPr>
        <p:spPr bwMode="auto">
          <a:xfrm rot="16200000" flipH="1">
            <a:off x="2581970" y="3070924"/>
            <a:ext cx="316210" cy="50691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ffectLst/>
        </p:spPr>
      </p:cxnSp>
      <p:sp>
        <p:nvSpPr>
          <p:cNvPr id="86083" name="AutoShape 67"/>
          <p:cNvSpPr>
            <a:spLocks noChangeArrowheads="1"/>
          </p:cNvSpPr>
          <p:nvPr/>
        </p:nvSpPr>
        <p:spPr bwMode="gray">
          <a:xfrm flipH="1">
            <a:off x="2895600" y="2933700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5491D4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2940050" y="1300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ШАГ</a:t>
            </a:r>
            <a:endParaRPr lang="en-US" sz="2400" b="1" dirty="0">
              <a:solidFill>
                <a:srgbClr val="9B96D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3525838" y="2192338"/>
            <a:ext cx="228600" cy="228600"/>
            <a:chOff x="2016" y="1920"/>
            <a:chExt cx="1680" cy="1680"/>
          </a:xfrm>
        </p:grpSpPr>
        <p:sp>
          <p:nvSpPr>
            <p:cNvPr id="86087" name="Oval 71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B67FF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8" name="Freeform 72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B67FF3">
                    <a:gamma/>
                    <a:tint val="0"/>
                    <a:invGamma/>
                  </a:srgbClr>
                </a:gs>
                <a:gs pos="100000">
                  <a:srgbClr val="B67FF3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9" name="AutoShape 73"/>
          <p:cNvCxnSpPr>
            <a:cxnSpLocks noChangeShapeType="1"/>
            <a:stCxn id="86085" idx="2"/>
            <a:endCxn id="86087" idx="0"/>
          </p:cNvCxnSpPr>
          <p:nvPr/>
        </p:nvCxnSpPr>
        <p:spPr bwMode="auto">
          <a:xfrm rot="16200000" flipH="1">
            <a:off x="3400329" y="1952529"/>
            <a:ext cx="430510" cy="49108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ffectLst/>
        </p:spPr>
      </p:cxnSp>
      <p:sp>
        <p:nvSpPr>
          <p:cNvPr id="86090" name="AutoShape 74"/>
          <p:cNvSpPr>
            <a:spLocks noChangeArrowheads="1"/>
          </p:cNvSpPr>
          <p:nvPr/>
        </p:nvSpPr>
        <p:spPr bwMode="gray">
          <a:xfrm flipH="1">
            <a:off x="3771900" y="1754188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9B96DC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43108" y="5357826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Продумать виды проверочных работ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Text Box 61"/>
          <p:cNvSpPr txBox="1">
            <a:spLocks noChangeArrowheads="1"/>
          </p:cNvSpPr>
          <p:nvPr/>
        </p:nvSpPr>
        <p:spPr bwMode="auto">
          <a:xfrm>
            <a:off x="2571736" y="4143380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продумать, какие критерии использовать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77" grpId="0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301038" cy="5712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Критерий А.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 Знание и воспроизведение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34831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Учащийся: </a:t>
            </a: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понимает и объясняет лексическое значение слов активного усвоения, </a:t>
            </a: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имеет представление о многозначности слова, его прямом и переносном значении</a:t>
            </a: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умеет раскрыть понятия «синонимы», «антонимы»;</a:t>
            </a: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имеет представление о толковых  словарях.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301038" cy="5712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Критерий В.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 Понимание и применение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34831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Учащийся: 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использует в  диалогической и монологической речи многозначные слова, слова в прямом и переносном значении, синонимы и антонимы;</a:t>
            </a:r>
          </a:p>
          <a:p>
            <a:pPr lvl="0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пользуется, ориентируется в толковом словаре, словаре синонимов и антонимов</a:t>
            </a:r>
          </a:p>
          <a:p>
            <a:pPr lvl="0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301038" cy="5712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400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Критерий с.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 Интеграция знаний, практическая грамотность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34831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Учащийся: 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применяет  полученные знания для решения проблем, возникающих в жизненной практике, в учебе и быту, извлекает заданную информацию из различных источников (словари, Интернет).</a:t>
            </a:r>
          </a:p>
          <a:p>
            <a:pPr lvl="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Собирает и систематизирует материал на заданную тему;</a:t>
            </a:r>
          </a:p>
          <a:p>
            <a:pPr lvl="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Использует изобразительно-выразительные средства языка  при   создании  собственных  текстов. </a:t>
            </a:r>
          </a:p>
          <a:p>
            <a:pPr lvl="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Умеет представлять информацию</a:t>
            </a:r>
          </a:p>
          <a:p>
            <a:pPr lvl="0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СОЗДАТЬ КРИТЕРИАЛЬНУЮ РАБОТУ</a:t>
            </a:r>
            <a:endParaRPr lang="en-US" sz="1600" cap="all" dirty="0">
              <a:ln w="90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63550" y="4729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 ШАГ</a:t>
            </a:r>
            <a:endParaRPr lang="en-US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049338" y="5738813"/>
            <a:ext cx="228600" cy="228600"/>
            <a:chOff x="2016" y="1920"/>
            <a:chExt cx="1680" cy="1680"/>
          </a:xfrm>
        </p:grpSpPr>
        <p:sp>
          <p:nvSpPr>
            <p:cNvPr id="86048" name="Oval 3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FFE101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E10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51" name="AutoShape 35"/>
          <p:cNvCxnSpPr>
            <a:cxnSpLocks noChangeShapeType="1"/>
            <a:endCxn id="86048" idx="0"/>
          </p:cNvCxnSpPr>
          <p:nvPr/>
        </p:nvCxnSpPr>
        <p:spPr bwMode="auto">
          <a:xfrm>
            <a:off x="1143000" y="5243513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0" name="AutoShape 54"/>
          <p:cNvSpPr>
            <a:spLocks noChangeArrowheads="1"/>
          </p:cNvSpPr>
          <p:nvPr/>
        </p:nvSpPr>
        <p:spPr bwMode="gray">
          <a:xfrm flipH="1">
            <a:off x="1295400" y="5272088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DDD923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000232" y="5857892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 Проанализировать содержание темы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1225550" y="3619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lang="ru-RU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ШАГ</a:t>
            </a:r>
            <a:endParaRPr lang="en-US" sz="2400" b="1" dirty="0">
              <a:solidFill>
                <a:srgbClr val="92D36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811338" y="4519613"/>
            <a:ext cx="228600" cy="228600"/>
            <a:chOff x="2016" y="1920"/>
            <a:chExt cx="1680" cy="1680"/>
          </a:xfrm>
        </p:grpSpPr>
        <p:sp>
          <p:nvSpPr>
            <p:cNvPr id="86073" name="Oval 57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92D36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74" name="Freeform 58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92D365">
                    <a:gamma/>
                    <a:tint val="0"/>
                    <a:invGamma/>
                  </a:srgbClr>
                </a:gs>
                <a:gs pos="100000">
                  <a:srgbClr val="92D365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75" name="AutoShape 59"/>
          <p:cNvCxnSpPr>
            <a:cxnSpLocks noChangeShapeType="1"/>
            <a:stCxn id="86071" idx="2"/>
            <a:endCxn id="86073" idx="0"/>
          </p:cNvCxnSpPr>
          <p:nvPr/>
        </p:nvCxnSpPr>
        <p:spPr bwMode="auto">
          <a:xfrm rot="16200000" flipH="1">
            <a:off x="1681860" y="4275835"/>
            <a:ext cx="438448" cy="4910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6" name="AutoShape 60"/>
          <p:cNvSpPr>
            <a:spLocks noChangeArrowheads="1"/>
          </p:cNvSpPr>
          <p:nvPr/>
        </p:nvSpPr>
        <p:spPr bwMode="gray">
          <a:xfrm flipH="1">
            <a:off x="2057400" y="4100513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92D365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77" name="Text Box 61"/>
          <p:cNvSpPr txBox="1">
            <a:spLocks noChangeArrowheads="1"/>
          </p:cNvSpPr>
          <p:nvPr/>
        </p:nvSpPr>
        <p:spPr bwMode="auto">
          <a:xfrm>
            <a:off x="2571736" y="4643446"/>
            <a:ext cx="50292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Выделить итоговые работы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2063750" y="2476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 ШАГ</a:t>
            </a:r>
            <a:endParaRPr lang="en-US" sz="2400" b="1" dirty="0">
              <a:solidFill>
                <a:srgbClr val="86CE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2649538" y="3371850"/>
            <a:ext cx="228600" cy="228600"/>
            <a:chOff x="2016" y="1920"/>
            <a:chExt cx="1680" cy="1680"/>
          </a:xfrm>
        </p:grpSpPr>
        <p:sp>
          <p:nvSpPr>
            <p:cNvPr id="86080" name="Oval 64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86CEF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1" name="Freeform 65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86CEF6">
                    <a:gamma/>
                    <a:tint val="3137"/>
                    <a:invGamma/>
                  </a:srgbClr>
                </a:gs>
                <a:gs pos="100000">
                  <a:srgbClr val="86CEF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2" name="AutoShape 66"/>
          <p:cNvCxnSpPr>
            <a:cxnSpLocks noChangeShapeType="1"/>
            <a:stCxn id="86078" idx="2"/>
          </p:cNvCxnSpPr>
          <p:nvPr/>
        </p:nvCxnSpPr>
        <p:spPr bwMode="auto">
          <a:xfrm rot="16200000" flipH="1">
            <a:off x="2581970" y="3070924"/>
            <a:ext cx="316210" cy="50691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ffectLst/>
        </p:spPr>
      </p:cxnSp>
      <p:sp>
        <p:nvSpPr>
          <p:cNvPr id="86083" name="AutoShape 67"/>
          <p:cNvSpPr>
            <a:spLocks noChangeArrowheads="1"/>
          </p:cNvSpPr>
          <p:nvPr/>
        </p:nvSpPr>
        <p:spPr bwMode="gray">
          <a:xfrm flipH="1">
            <a:off x="2895600" y="2933700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5491D4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84" name="Text Box 68"/>
          <p:cNvSpPr txBox="1">
            <a:spLocks noChangeArrowheads="1"/>
          </p:cNvSpPr>
          <p:nvPr/>
        </p:nvSpPr>
        <p:spPr bwMode="auto">
          <a:xfrm>
            <a:off x="3286116" y="3143249"/>
            <a:ext cx="5286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Подобрать задания  в соответствии</a:t>
            </a:r>
          </a:p>
          <a:p>
            <a:pPr algn="l">
              <a:lnSpc>
                <a:spcPct val="150000"/>
              </a:lnSpc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 критериями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2940050" y="1300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ШАГ</a:t>
            </a:r>
            <a:endParaRPr lang="en-US" sz="2400" b="1" dirty="0">
              <a:solidFill>
                <a:srgbClr val="9B96D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3525838" y="2192338"/>
            <a:ext cx="228600" cy="228600"/>
            <a:chOff x="2016" y="1920"/>
            <a:chExt cx="1680" cy="1680"/>
          </a:xfrm>
        </p:grpSpPr>
        <p:sp>
          <p:nvSpPr>
            <p:cNvPr id="86087" name="Oval 71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B67FF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8" name="Freeform 72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B67FF3">
                    <a:gamma/>
                    <a:tint val="0"/>
                    <a:invGamma/>
                  </a:srgbClr>
                </a:gs>
                <a:gs pos="100000">
                  <a:srgbClr val="B67FF3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9" name="AutoShape 73"/>
          <p:cNvCxnSpPr>
            <a:cxnSpLocks noChangeShapeType="1"/>
            <a:stCxn id="86085" idx="2"/>
            <a:endCxn id="86087" idx="0"/>
          </p:cNvCxnSpPr>
          <p:nvPr/>
        </p:nvCxnSpPr>
        <p:spPr bwMode="auto">
          <a:xfrm rot="16200000" flipH="1">
            <a:off x="3400329" y="1952529"/>
            <a:ext cx="430510" cy="49108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ffectLst/>
        </p:spPr>
      </p:cxnSp>
      <p:sp>
        <p:nvSpPr>
          <p:cNvPr id="86090" name="AutoShape 74"/>
          <p:cNvSpPr>
            <a:spLocks noChangeArrowheads="1"/>
          </p:cNvSpPr>
          <p:nvPr/>
        </p:nvSpPr>
        <p:spPr bwMode="gray">
          <a:xfrm flipH="1">
            <a:off x="3771900" y="1754188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9B96DC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43108" y="5357826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Продумать виды проверочных работ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Text Box 61"/>
          <p:cNvSpPr txBox="1">
            <a:spLocks noChangeArrowheads="1"/>
          </p:cNvSpPr>
          <p:nvPr/>
        </p:nvSpPr>
        <p:spPr bwMode="auto">
          <a:xfrm>
            <a:off x="2571736" y="4143380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продумать, какие критерии использовать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Text Box 68"/>
          <p:cNvSpPr txBox="1">
            <a:spLocks noChangeArrowheads="1"/>
          </p:cNvSpPr>
          <p:nvPr/>
        </p:nvSpPr>
        <p:spPr bwMode="auto">
          <a:xfrm>
            <a:off x="4071934" y="2357430"/>
            <a:ext cx="44147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 Создать рубрикатор оценивания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77" grpId="0"/>
      <p:bldP spid="86084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3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Arial Black" pitchFamily="34" charset="0"/>
              </a:rPr>
              <a:t>Рубрики оценивания</a:t>
            </a:r>
            <a:endParaRPr lang="en-US" sz="2800" dirty="0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371600" y="1600200"/>
            <a:ext cx="6553201" cy="4448175"/>
            <a:chOff x="864" y="1008"/>
            <a:chExt cx="4128" cy="2802"/>
          </a:xfrm>
        </p:grpSpPr>
        <p:sp>
          <p:nvSpPr>
            <p:cNvPr id="180227" name="AutoShape 3"/>
            <p:cNvSpPr>
              <a:spLocks noChangeArrowheads="1"/>
            </p:cNvSpPr>
            <p:nvPr/>
          </p:nvSpPr>
          <p:spPr bwMode="auto">
            <a:xfrm>
              <a:off x="3552" y="2094"/>
              <a:ext cx="1440" cy="1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tint val="0"/>
                    <a:invGamma/>
                  </a:srgbClr>
                </a:gs>
                <a:gs pos="100000">
                  <a:srgbClr val="99CCFF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0228" name="Text Box 4"/>
            <p:cNvSpPr txBox="1">
              <a:spLocks noChangeArrowheads="1"/>
            </p:cNvSpPr>
            <p:nvPr/>
          </p:nvSpPr>
          <p:spPr bwMode="auto">
            <a:xfrm>
              <a:off x="3648" y="2217"/>
              <a:ext cx="1296" cy="1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400" b="1" dirty="0" smtClean="0">
                  <a:latin typeface="Arial Black" pitchFamily="34" charset="0"/>
                </a:rPr>
                <a:t>Характеристика не ученика, </a:t>
              </a:r>
            </a:p>
            <a:p>
              <a:pPr algn="ctr"/>
              <a:r>
                <a:rPr lang="ru-RU" sz="2400" b="1" dirty="0" smtClean="0">
                  <a:latin typeface="Arial Black" pitchFamily="34" charset="0"/>
                </a:rPr>
                <a:t>а его работы</a:t>
              </a:r>
            </a:p>
            <a:p>
              <a:pPr algn="l"/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80230" name="AutoShape 6"/>
            <p:cNvSpPr>
              <a:spLocks noChangeArrowheads="1"/>
            </p:cNvSpPr>
            <p:nvPr/>
          </p:nvSpPr>
          <p:spPr bwMode="auto">
            <a:xfrm>
              <a:off x="864" y="2094"/>
              <a:ext cx="1440" cy="1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>
                    <a:gamma/>
                    <a:tint val="0"/>
                    <a:invGamma/>
                  </a:srgbClr>
                </a:gs>
                <a:gs pos="100000">
                  <a:srgbClr val="99CCFF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180231" name="Text Box 7"/>
            <p:cNvSpPr txBox="1">
              <a:spLocks noChangeArrowheads="1"/>
            </p:cNvSpPr>
            <p:nvPr/>
          </p:nvSpPr>
          <p:spPr bwMode="auto">
            <a:xfrm>
              <a:off x="924" y="2220"/>
              <a:ext cx="1284" cy="1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400" b="1" dirty="0" smtClean="0">
                  <a:latin typeface="Arial Black" pitchFamily="34" charset="0"/>
                </a:rPr>
                <a:t>За что ставятся баллы по каждому из критериев</a:t>
              </a:r>
            </a:p>
            <a:p>
              <a:pPr algn="l"/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180234" name="AutoShape 10"/>
            <p:cNvSpPr>
              <a:spLocks noChangeAspect="1" noChangeArrowheads="1" noTextEdit="1"/>
            </p:cNvSpPr>
            <p:nvPr/>
          </p:nvSpPr>
          <p:spPr bwMode="gray">
            <a:xfrm>
              <a:off x="2174" y="2031"/>
              <a:ext cx="573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235" name="Freeform 11"/>
            <p:cNvSpPr>
              <a:spLocks/>
            </p:cNvSpPr>
            <p:nvPr/>
          </p:nvSpPr>
          <p:spPr bwMode="gray">
            <a:xfrm>
              <a:off x="2174" y="2033"/>
              <a:ext cx="569" cy="782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CC"/>
                </a:gs>
                <a:gs pos="100000">
                  <a:srgbClr val="0099CC">
                    <a:gamma/>
                    <a:tint val="31765"/>
                    <a:invGamma/>
                  </a:srgb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236" name="AutoShape 12"/>
            <p:cNvSpPr>
              <a:spLocks noChangeAspect="1" noChangeArrowheads="1" noTextEdit="1"/>
            </p:cNvSpPr>
            <p:nvPr/>
          </p:nvSpPr>
          <p:spPr bwMode="gray">
            <a:xfrm flipH="1">
              <a:off x="3115" y="2031"/>
              <a:ext cx="573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237" name="Freeform 13"/>
            <p:cNvSpPr>
              <a:spLocks/>
            </p:cNvSpPr>
            <p:nvPr/>
          </p:nvSpPr>
          <p:spPr bwMode="gray">
            <a:xfrm flipH="1">
              <a:off x="3119" y="2033"/>
              <a:ext cx="569" cy="782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99"/>
                </a:gs>
                <a:gs pos="100000">
                  <a:srgbClr val="FFCC99">
                    <a:gamma/>
                    <a:tint val="31765"/>
                    <a:invGamma/>
                  </a:srgb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1997" y="1008"/>
              <a:ext cx="1889" cy="1009"/>
              <a:chOff x="1997" y="1314"/>
              <a:chExt cx="1889" cy="1009"/>
            </a:xfrm>
          </p:grpSpPr>
          <p:grpSp>
            <p:nvGrpSpPr>
              <p:cNvPr id="4" name="Group 15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180240" name="Oval 16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0241" name="Oval 17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D80E3">
                        <a:gamma/>
                        <a:tint val="44314"/>
                        <a:invGamma/>
                      </a:srgbClr>
                    </a:gs>
                    <a:gs pos="100000">
                      <a:srgbClr val="1D80E3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0242" name="Oval 18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46275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80243" name="Oval 19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CC00">
                      <a:gamma/>
                      <a:tint val="34902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80244" name="Oval 20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79216"/>
                      <a:invGamma/>
                    </a:srgbClr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80245" name="Oval 21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tint val="0"/>
                      <a:invGamma/>
                    </a:srgbClr>
                  </a:gs>
                  <a:gs pos="100000">
                    <a:srgbClr val="FFCC00">
                      <a:alpha val="38000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80246" name="Text Box 22"/>
            <p:cNvSpPr txBox="1">
              <a:spLocks noChangeArrowheads="1"/>
            </p:cNvSpPr>
            <p:nvPr/>
          </p:nvSpPr>
          <p:spPr bwMode="auto">
            <a:xfrm>
              <a:off x="1980" y="1170"/>
              <a:ext cx="1887" cy="4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dirty="0" smtClean="0">
                  <a:latin typeface="Arial Black" pitchFamily="34" charset="0"/>
                </a:rPr>
                <a:t>Рубрикатор</a:t>
              </a:r>
            </a:p>
            <a:p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инструкция по оцениванию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57298"/>
            <a:ext cx="8229600" cy="64294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Оценивание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71678"/>
            <a:ext cx="8305800" cy="4143404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latin typeface="Arial Black" pitchFamily="34" charset="0"/>
              </a:rPr>
              <a:t>Процесс сбора и анализа информации об успехах учеников для совершенствования процесса обучения и учения</a:t>
            </a:r>
          </a:p>
        </p:txBody>
      </p:sp>
      <p:pic>
        <p:nvPicPr>
          <p:cNvPr id="5" name="Picture 46" descr="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298" y="4643422"/>
            <a:ext cx="2071702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72560" cy="563563"/>
          </a:xfrm>
        </p:spPr>
        <p:txBody>
          <a:bodyPr/>
          <a:lstStyle/>
          <a:p>
            <a:r>
              <a:rPr lang="ru-RU" sz="2800" u="sng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задания по теме «Лексика»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205434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Критерий А. Знание и воспроизведение (6 баллов)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2000" b="1" dirty="0" smtClean="0"/>
              <a:t>1. Соедини линиями:</a:t>
            </a:r>
          </a:p>
          <a:p>
            <a:pPr>
              <a:buNone/>
            </a:pPr>
            <a:endParaRPr lang="ru-RU" sz="1600" b="1" i="1" dirty="0" smtClean="0"/>
          </a:p>
          <a:p>
            <a:pPr>
              <a:buNone/>
            </a:pPr>
            <a:endParaRPr lang="ru-RU" sz="1600" b="1" i="1" dirty="0" smtClean="0"/>
          </a:p>
          <a:p>
            <a:pPr>
              <a:buNone/>
            </a:pPr>
            <a:r>
              <a:rPr lang="ru-RU" sz="1800" b="1" i="1" dirty="0" smtClean="0"/>
              <a:t>Слова, имеющие противоположное значение                 синонимы</a:t>
            </a:r>
          </a:p>
          <a:p>
            <a:pPr>
              <a:buNone/>
            </a:pPr>
            <a:endParaRPr lang="ru-RU" sz="1800" b="1" i="1" dirty="0" smtClean="0"/>
          </a:p>
          <a:p>
            <a:pPr>
              <a:buNone/>
            </a:pPr>
            <a:r>
              <a:rPr lang="ru-RU" sz="1800" b="1" i="1" dirty="0" smtClean="0"/>
              <a:t> Слова, близкие по значению, но различные</a:t>
            </a:r>
          </a:p>
          <a:p>
            <a:pPr>
              <a:buNone/>
            </a:pPr>
            <a:r>
              <a:rPr lang="ru-RU" sz="1800" b="1" i="1" dirty="0" smtClean="0"/>
              <a:t> по звучанию  и написанию                                                   многозначные</a:t>
            </a:r>
          </a:p>
          <a:p>
            <a:pPr>
              <a:buNone/>
            </a:pPr>
            <a:endParaRPr lang="ru-RU" sz="1800" b="1" i="1" dirty="0" smtClean="0"/>
          </a:p>
          <a:p>
            <a:pPr>
              <a:buNone/>
            </a:pPr>
            <a:r>
              <a:rPr lang="ru-RU" sz="1800" b="1" i="1" dirty="0" smtClean="0"/>
              <a:t> Слова, имеющие несколько лексических  значений       однозначные </a:t>
            </a:r>
          </a:p>
          <a:p>
            <a:pPr>
              <a:buNone/>
            </a:pPr>
            <a:r>
              <a:rPr lang="ru-RU" sz="1800" b="1" i="1" dirty="0" smtClean="0"/>
              <a:t>  </a:t>
            </a:r>
          </a:p>
          <a:p>
            <a:pPr>
              <a:buNone/>
            </a:pPr>
            <a:r>
              <a:rPr lang="ru-RU" sz="1800" b="1" i="1" dirty="0" smtClean="0"/>
              <a:t> Слова, имеющие одно лексические  значение                   антонимы</a:t>
            </a:r>
          </a:p>
          <a:p>
            <a:pPr>
              <a:buNone/>
            </a:pPr>
            <a:r>
              <a:rPr lang="ru-RU" sz="1800" dirty="0" smtClean="0"/>
              <a:t>   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72560" cy="563563"/>
          </a:xfrm>
        </p:spPr>
        <p:txBody>
          <a:bodyPr/>
          <a:lstStyle/>
          <a:p>
            <a:r>
              <a:rPr lang="ru-RU" sz="2800" u="sng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задания по теме «Лексика»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548718" cy="5205434"/>
          </a:xfrm>
        </p:spPr>
        <p:txBody>
          <a:bodyPr/>
          <a:lstStyle/>
          <a:p>
            <a:pPr>
              <a:buNone/>
            </a:pPr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Критерий А. Знание и воспроизведение (6 баллов)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2000" dirty="0" smtClean="0"/>
              <a:t>2. Запиши слово по его толкованию. </a:t>
            </a:r>
          </a:p>
          <a:p>
            <a:pPr>
              <a:buNone/>
            </a:pPr>
            <a:r>
              <a:rPr lang="ru-RU" sz="2000" b="1" i="1" dirty="0" smtClean="0"/>
              <a:t>Посуда, в которой хранят масло - _______________________</a:t>
            </a:r>
          </a:p>
          <a:p>
            <a:pPr>
              <a:buNone/>
            </a:pPr>
            <a:r>
              <a:rPr lang="ru-RU" sz="2000" b="1" i="1" dirty="0" smtClean="0"/>
              <a:t>Самое тёплое время года -  </a:t>
            </a:r>
            <a:r>
              <a:rPr lang="ru-RU" sz="2000" dirty="0" smtClean="0"/>
              <a:t>_____________________________</a:t>
            </a:r>
            <a:endParaRPr lang="ru-RU" sz="2000" b="1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3. Объясни, что означают слова  </a:t>
            </a:r>
            <a:r>
              <a:rPr lang="ru-RU" sz="2000" b="1" dirty="0" smtClean="0"/>
              <a:t>лесок, школьник</a:t>
            </a:r>
            <a:r>
              <a:rPr lang="ru-RU" sz="2000" dirty="0" smtClean="0"/>
              <a:t>. При объяснении используй их однокоренные слова.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582726"/>
          </a:xfrm>
        </p:spPr>
        <p:txBody>
          <a:bodyPr>
            <a:normAutofit fontScale="90000"/>
          </a:bodyPr>
          <a:lstStyle/>
          <a:p>
            <a:pPr>
              <a:lnSpc>
                <a:spcPts val="2400"/>
              </a:lnSpc>
            </a:pP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endParaRPr lang="ru-RU" sz="27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"/>
          <a:ext cx="9144000" cy="6854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04"/>
                <a:gridCol w="7572396"/>
              </a:tblGrid>
              <a:tr h="8467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достижений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Критерий 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Дескрипторы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994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indent="-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достиг ни одного из уровней предложенных ниже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704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1 правило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81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2-3 правила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3-4  правила по данной теме, определяет слово по его  лексическому значению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066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все  правила по данной теме, определяет слово по его  лексическому значению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14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все  правила по данной теме, определяет слово по его  лексическому значению,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объясняет  значение слова.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494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 знает все  правила по данной теме, определяет слово по его  лексическому значению,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объясняет  значение слова, при объяснении использует однокоренные слова и составляет с ними словосочетания или предложения.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001156" cy="563563"/>
          </a:xfrm>
        </p:spPr>
        <p:txBody>
          <a:bodyPr/>
          <a:lstStyle/>
          <a:p>
            <a:r>
              <a:rPr lang="ru-RU" u="sng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задания по теме «Лексика»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548718" cy="5562600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>
                <a:latin typeface="Arial Black" pitchFamily="34" charset="0"/>
              </a:rPr>
              <a:t>Критерий В.</a:t>
            </a:r>
            <a:r>
              <a:rPr lang="ru-RU" sz="2000" b="1" dirty="0" smtClean="0">
                <a:latin typeface="Arial Black" pitchFamily="34" charset="0"/>
              </a:rPr>
              <a:t> Понимание и применение  (6 баллов)</a:t>
            </a:r>
            <a:endParaRPr lang="ru-RU" sz="2000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1800" b="1" dirty="0" smtClean="0"/>
              <a:t>1. </a:t>
            </a:r>
            <a:r>
              <a:rPr lang="ru-RU" sz="1800" dirty="0" smtClean="0"/>
              <a:t>Подбери и запиши подходящие по смыслу слова, которые называют признаки предметов.</a:t>
            </a:r>
          </a:p>
          <a:p>
            <a:pPr>
              <a:buNone/>
            </a:pPr>
            <a:r>
              <a:rPr lang="ru-RU" sz="1800" b="1" i="1" dirty="0" smtClean="0"/>
              <a:t>___________________  погода</a:t>
            </a:r>
          </a:p>
          <a:p>
            <a:pPr>
              <a:buNone/>
            </a:pPr>
            <a:r>
              <a:rPr lang="ru-RU" sz="1800" b="1" i="1" dirty="0" err="1" smtClean="0"/>
              <a:t>____________________груша</a:t>
            </a:r>
            <a:endParaRPr lang="ru-RU" sz="1800" b="1" i="1" dirty="0" smtClean="0"/>
          </a:p>
          <a:p>
            <a:pPr>
              <a:buNone/>
            </a:pPr>
            <a:r>
              <a:rPr lang="ru-RU" sz="1800" b="1" i="1" dirty="0" err="1" smtClean="0"/>
              <a:t>____________________книга</a:t>
            </a:r>
            <a:endParaRPr lang="ru-RU" sz="1800" b="1" i="1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2. Подбери подходящие по смыслу слова. Запиши сочетания слов. </a:t>
            </a:r>
          </a:p>
          <a:p>
            <a:r>
              <a:rPr lang="ru-RU" sz="1800" b="1" i="1" dirty="0" smtClean="0"/>
              <a:t>название (собаки, города, ребёнка) – ______________________</a:t>
            </a:r>
            <a:br>
              <a:rPr lang="ru-RU" sz="1800" b="1" i="1" dirty="0" smtClean="0"/>
            </a:br>
            <a:r>
              <a:rPr lang="ru-RU" sz="1800" b="1" i="1" dirty="0" smtClean="0"/>
              <a:t>игрушка (еловая, елочная) – ______________________________</a:t>
            </a:r>
            <a:br>
              <a:rPr lang="ru-RU" sz="1800" b="1" i="1" dirty="0" smtClean="0"/>
            </a:br>
            <a:r>
              <a:rPr lang="ru-RU" sz="1800" b="1" i="1" dirty="0" smtClean="0"/>
              <a:t>выстрел (пушечный, пушистый, пушной) – __________________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3. </a:t>
            </a:r>
            <a:r>
              <a:rPr lang="ru-RU" sz="1800" dirty="0" smtClean="0"/>
              <a:t>Выпиши сочетания слов, в которых слова </a:t>
            </a:r>
            <a:r>
              <a:rPr lang="ru-RU" sz="1800" b="1" dirty="0" smtClean="0"/>
              <a:t>норка</a:t>
            </a:r>
            <a:r>
              <a:rPr lang="ru-RU" sz="1800" dirty="0" smtClean="0"/>
              <a:t> и </a:t>
            </a:r>
            <a:r>
              <a:rPr lang="ru-RU" sz="1800" b="1" dirty="0" smtClean="0"/>
              <a:t>лисичка </a:t>
            </a:r>
            <a:r>
              <a:rPr lang="ru-RU" sz="1800" dirty="0" smtClean="0"/>
              <a:t>обозначают зверька.</a:t>
            </a:r>
          </a:p>
          <a:p>
            <a:r>
              <a:rPr lang="ru-RU" sz="1800" b="1" i="1" dirty="0" smtClean="0"/>
              <a:t>Уютная норка. Шустрая норка. ______________________________</a:t>
            </a:r>
            <a:br>
              <a:rPr lang="ru-RU" sz="1800" b="1" i="1" dirty="0" smtClean="0"/>
            </a:br>
            <a:r>
              <a:rPr lang="ru-RU" sz="1800" b="1" i="1" dirty="0" smtClean="0"/>
              <a:t>Вкусные лисички. Озорные </a:t>
            </a:r>
            <a:r>
              <a:rPr lang="ru-RU" sz="1800" b="1" i="1" dirty="0" err="1" smtClean="0"/>
              <a:t>лисички._________________________</a:t>
            </a:r>
            <a:endParaRPr lang="ru-RU" sz="1800" b="1" i="1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992167"/>
          </a:xfrm>
        </p:spPr>
        <p:txBody>
          <a:bodyPr/>
          <a:lstStyle/>
          <a:p>
            <a:r>
              <a:rPr lang="ru-RU" sz="2800" u="sng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задания по теме «Лексика»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643998" cy="4953000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>
                <a:latin typeface="Arial Black" pitchFamily="34" charset="0"/>
              </a:rPr>
              <a:t>Критерий В.</a:t>
            </a:r>
            <a:r>
              <a:rPr lang="ru-RU" sz="2000" b="1" dirty="0" smtClean="0">
                <a:latin typeface="Arial Black" pitchFamily="34" charset="0"/>
              </a:rPr>
              <a:t> Понимание и применение  (6 баллов)</a:t>
            </a:r>
            <a:endParaRPr lang="ru-RU" sz="2000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2400" dirty="0" smtClean="0"/>
              <a:t>4.</a:t>
            </a:r>
            <a:r>
              <a:rPr lang="ru-RU" sz="2400" b="1" dirty="0" smtClean="0"/>
              <a:t> </a:t>
            </a:r>
            <a:r>
              <a:rPr lang="ru-RU" sz="2400" dirty="0" smtClean="0"/>
              <a:t>Подбери и подчеркни синонимы к выделенному слову.</a:t>
            </a:r>
          </a:p>
          <a:p>
            <a:r>
              <a:rPr lang="ru-RU" sz="2400" b="1" i="1" dirty="0" smtClean="0"/>
              <a:t>маленькая</a:t>
            </a:r>
            <a:r>
              <a:rPr lang="ru-RU" sz="2400" i="1" dirty="0" smtClean="0"/>
              <a:t>  </a:t>
            </a:r>
            <a:r>
              <a:rPr lang="ru-RU" sz="2400" dirty="0" smtClean="0"/>
              <a:t>машина -  новая, небольшая, красивая, крошечная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5. К словам первого столбика подбери антонимы из второго.  Соедини линиями.</a:t>
            </a:r>
          </a:p>
          <a:p>
            <a:pPr>
              <a:buNone/>
            </a:pPr>
            <a:endParaRPr lang="ru-RU" sz="2400" dirty="0" smtClean="0"/>
          </a:p>
          <a:p>
            <a:r>
              <a:rPr lang="en-US" sz="2400" b="1" i="1" dirty="0" smtClean="0"/>
              <a:t>c</a:t>
            </a:r>
            <a:r>
              <a:rPr lang="ru-RU" sz="2400" b="1" i="1" dirty="0" smtClean="0"/>
              <a:t>ильный</a:t>
            </a:r>
            <a:r>
              <a:rPr lang="en-US" sz="2400" b="1" i="1" dirty="0" smtClean="0"/>
              <a:t>          </a:t>
            </a:r>
            <a:r>
              <a:rPr lang="ru-RU" sz="2400" b="1" i="1" dirty="0" smtClean="0"/>
              <a:t>усталый</a:t>
            </a:r>
            <a:br>
              <a:rPr lang="ru-RU" sz="2400" b="1" i="1" dirty="0" smtClean="0"/>
            </a:br>
            <a:r>
              <a:rPr lang="en-US" sz="2400" b="1" i="1" dirty="0" smtClean="0"/>
              <a:t>                         </a:t>
            </a:r>
            <a:r>
              <a:rPr lang="ru-RU" sz="2400" b="1" i="1" dirty="0" smtClean="0"/>
              <a:t>слабый</a:t>
            </a:r>
            <a:br>
              <a:rPr lang="ru-RU" sz="2400" b="1" i="1" dirty="0" smtClean="0"/>
            </a:br>
            <a:r>
              <a:rPr lang="en-US" sz="2400" b="1" i="1" dirty="0" smtClean="0"/>
              <a:t>                         </a:t>
            </a:r>
            <a:r>
              <a:rPr lang="ru-RU" sz="2400" b="1" i="1" dirty="0" smtClean="0"/>
              <a:t>слабость</a:t>
            </a:r>
            <a:br>
              <a:rPr lang="ru-RU" sz="2400" b="1" i="1" dirty="0" smtClean="0"/>
            </a:br>
            <a:r>
              <a:rPr lang="ru-RU" sz="2400" b="1" i="1" dirty="0" smtClean="0"/>
              <a:t>бодрый</a:t>
            </a:r>
            <a:r>
              <a:rPr lang="en-US" sz="2400" b="1" i="1" dirty="0" smtClean="0"/>
              <a:t>            </a:t>
            </a:r>
            <a:r>
              <a:rPr lang="ru-RU" sz="2400" b="1" i="1" dirty="0" smtClean="0"/>
              <a:t>усталость</a:t>
            </a:r>
          </a:p>
          <a:p>
            <a:pPr>
              <a:buNone/>
            </a:pPr>
            <a:r>
              <a:rPr lang="ru-RU" sz="1800" dirty="0" smtClean="0"/>
              <a:t> </a:t>
            </a:r>
            <a:endParaRPr lang="en-US" sz="1800" dirty="0" smtClean="0"/>
          </a:p>
          <a:p>
            <a:endParaRPr lang="ru-RU" sz="2000" dirty="0"/>
          </a:p>
        </p:txBody>
      </p:sp>
      <p:pic>
        <p:nvPicPr>
          <p:cNvPr id="4" name="Picture 2" descr="D:\ФОТО  С ДЕТЬМИ\РИСУ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36" y="4857760"/>
            <a:ext cx="200026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582726"/>
          </a:xfrm>
        </p:spPr>
        <p:txBody>
          <a:bodyPr>
            <a:normAutofit fontScale="90000"/>
          </a:bodyPr>
          <a:lstStyle/>
          <a:p>
            <a:pPr>
              <a:lnSpc>
                <a:spcPts val="2400"/>
              </a:lnSpc>
            </a:pP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endParaRPr lang="ru-RU" sz="27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"/>
          <a:ext cx="9144000" cy="7324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04"/>
                <a:gridCol w="7572396"/>
              </a:tblGrid>
              <a:tr h="8467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достижений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Критерий 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Дескрипторы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994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indent="-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достиг ни одного из уровней предложенных ниже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704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Учащийся умеет правильно подбирать слова по его лексическому значению.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81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Учащийся умеет  подбирать слова по его лексическому значению и правильно употреблять в речи.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Учащийся умеет подбирать слова по его лексическому значению и правильно употреблять в речи,  различать многозначные и однозначные слова.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066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Учащийся умеет  подбирать слова по его лексическому значению и правильно употреблять в речи,  различать многозначные и однозначные слова,  находить и  использовать  синонимы.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14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Учащийся умеет  подбирать слова по его лексическому значению и правильно употреблять в речи,  различать многозначные и однозначные слова,  находить и  использовать  синонимы и антонимы.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494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Учащийся умеет  подбирать слова по его лексическому значению и правильно употреблять в речи,  различать многозначные и однозначные слова,  находить и  использовать  синонимы и антонимы, может пользоваться   словарем.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563563"/>
          </a:xfrm>
        </p:spPr>
        <p:txBody>
          <a:bodyPr/>
          <a:lstStyle/>
          <a:p>
            <a:r>
              <a:rPr lang="ru-RU" sz="2800" u="sng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задания по теме «Лексика»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643998" cy="4953000"/>
          </a:xfrm>
        </p:spPr>
        <p:txBody>
          <a:bodyPr/>
          <a:lstStyle/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Критерий С.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Интеграция знаний, </a:t>
            </a:r>
          </a:p>
          <a:p>
            <a:pPr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  практическая грамотность (8 баллов).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2800" dirty="0" smtClean="0"/>
              <a:t>1. Найдите значение слова, используя различные источники информации (словари, Интернет, учебник). Укажите  источник.</a:t>
            </a:r>
          </a:p>
          <a:p>
            <a:r>
              <a:rPr lang="ru-RU" sz="2800" b="1" i="1" dirty="0" smtClean="0"/>
              <a:t>Пейзаж, амфитеатр</a:t>
            </a:r>
          </a:p>
          <a:p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2. Составь словарь на тему «Животные»</a:t>
            </a:r>
          </a:p>
          <a:p>
            <a:endParaRPr lang="ru-RU" sz="2000" dirty="0"/>
          </a:p>
        </p:txBody>
      </p:sp>
      <p:pic>
        <p:nvPicPr>
          <p:cNvPr id="4" name="Picture 2" descr="D:\ФОТО  С ДЕТЬМИ\РИСУ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5627" y="5072050"/>
            <a:ext cx="165837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582726"/>
          </a:xfrm>
        </p:spPr>
        <p:txBody>
          <a:bodyPr>
            <a:normAutofit fontScale="90000"/>
          </a:bodyPr>
          <a:lstStyle/>
          <a:p>
            <a:pPr>
              <a:lnSpc>
                <a:spcPts val="2400"/>
              </a:lnSpc>
            </a:pP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endParaRPr lang="ru-RU" sz="27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04"/>
                <a:gridCol w="7572396"/>
              </a:tblGrid>
              <a:tr h="1277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достижений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Критерий 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Дескрипторы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904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indent="-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kk-KZ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достиг ни одного из уровней предложенных ниже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</a:tr>
              <a:tr h="1063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Учащийся находит заданную информацию, используя 1 источник.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8774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3-4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Учащийся находит заданную информацию, используя разные источники.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126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5-6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Учащийся находит заданную информацию, используя разные источники, с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оставляет  словарь на заданную тему.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6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7-8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Учащийся находит заданную информацию, используя разные источники, составляет  словарь на заданную тему. Творческая часть  отражает высокий уровень фантазии и эмоциональной окраски.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РАБОТЫ УЧАЩИХСЯ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4" name="Picture 2" descr="C:\Documents and Settings\admin\Рабочий стол\скан\Изображение 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2645057" cy="3000396"/>
          </a:xfrm>
          <a:prstGeom prst="roundRect">
            <a:avLst/>
          </a:prstGeom>
          <a:noFill/>
          <a:ln>
            <a:solidFill>
              <a:srgbClr val="000066"/>
            </a:solidFill>
          </a:ln>
        </p:spPr>
      </p:pic>
      <p:pic>
        <p:nvPicPr>
          <p:cNvPr id="3076" name="Picture 4" descr="C:\Documents and Settings\admin\Рабочий стол\скан\Изображение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39" y="2500306"/>
            <a:ext cx="2714645" cy="350046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7" name="Picture 5" descr="C:\Documents and Settings\admin\Рабочий стол\скан\Изображение 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228651"/>
            <a:ext cx="2571768" cy="34059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cap="all" dirty="0" smtClean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СОЗДАТЬ КРИТЕРИАЛЬНУЮ РАБОТУ</a:t>
            </a:r>
            <a:endParaRPr lang="en-US" sz="1600" cap="all" dirty="0">
              <a:ln w="90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463550" y="4729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 ШАГ</a:t>
            </a:r>
            <a:endParaRPr lang="en-US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049338" y="5738813"/>
            <a:ext cx="228600" cy="228600"/>
            <a:chOff x="2016" y="1920"/>
            <a:chExt cx="1680" cy="1680"/>
          </a:xfrm>
        </p:grpSpPr>
        <p:sp>
          <p:nvSpPr>
            <p:cNvPr id="86048" name="Oval 3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FFE101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9" name="Freeform 3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E10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51" name="AutoShape 35"/>
          <p:cNvCxnSpPr>
            <a:cxnSpLocks noChangeShapeType="1"/>
            <a:endCxn id="86048" idx="0"/>
          </p:cNvCxnSpPr>
          <p:nvPr/>
        </p:nvCxnSpPr>
        <p:spPr bwMode="auto">
          <a:xfrm>
            <a:off x="1143000" y="5243513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0" name="AutoShape 54"/>
          <p:cNvSpPr>
            <a:spLocks noChangeArrowheads="1"/>
          </p:cNvSpPr>
          <p:nvPr/>
        </p:nvSpPr>
        <p:spPr bwMode="gray">
          <a:xfrm flipH="1">
            <a:off x="1295400" y="5272088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DDD923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000232" y="5857892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 Проанализировать содержание темы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1225550" y="3619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lang="ru-RU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ШАГ</a:t>
            </a:r>
            <a:endParaRPr lang="en-US" sz="2400" b="1" dirty="0">
              <a:solidFill>
                <a:srgbClr val="92D36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811338" y="4519613"/>
            <a:ext cx="228600" cy="228600"/>
            <a:chOff x="2016" y="1920"/>
            <a:chExt cx="1680" cy="1680"/>
          </a:xfrm>
        </p:grpSpPr>
        <p:sp>
          <p:nvSpPr>
            <p:cNvPr id="86073" name="Oval 57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92D36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74" name="Freeform 58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92D365">
                    <a:gamma/>
                    <a:tint val="0"/>
                    <a:invGamma/>
                  </a:srgbClr>
                </a:gs>
                <a:gs pos="100000">
                  <a:srgbClr val="92D365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75" name="AutoShape 59"/>
          <p:cNvCxnSpPr>
            <a:cxnSpLocks noChangeShapeType="1"/>
            <a:stCxn id="86071" idx="2"/>
            <a:endCxn id="86073" idx="0"/>
          </p:cNvCxnSpPr>
          <p:nvPr/>
        </p:nvCxnSpPr>
        <p:spPr bwMode="auto">
          <a:xfrm rot="16200000" flipH="1">
            <a:off x="1681860" y="4275835"/>
            <a:ext cx="438448" cy="4910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ffectLst/>
        </p:spPr>
      </p:cxnSp>
      <p:sp>
        <p:nvSpPr>
          <p:cNvPr id="86076" name="AutoShape 60"/>
          <p:cNvSpPr>
            <a:spLocks noChangeArrowheads="1"/>
          </p:cNvSpPr>
          <p:nvPr/>
        </p:nvSpPr>
        <p:spPr bwMode="gray">
          <a:xfrm flipH="1">
            <a:off x="2057400" y="4100513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92D365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77" name="Text Box 61"/>
          <p:cNvSpPr txBox="1">
            <a:spLocks noChangeArrowheads="1"/>
          </p:cNvSpPr>
          <p:nvPr/>
        </p:nvSpPr>
        <p:spPr bwMode="auto">
          <a:xfrm>
            <a:off x="2571736" y="4643446"/>
            <a:ext cx="50292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Выделить итоговые работы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2063750" y="2476500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 ШАГ</a:t>
            </a:r>
            <a:endParaRPr lang="en-US" sz="2400" b="1" dirty="0">
              <a:solidFill>
                <a:srgbClr val="86CE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2649538" y="3371850"/>
            <a:ext cx="228600" cy="228600"/>
            <a:chOff x="2016" y="1920"/>
            <a:chExt cx="1680" cy="1680"/>
          </a:xfrm>
        </p:grpSpPr>
        <p:sp>
          <p:nvSpPr>
            <p:cNvPr id="86080" name="Oval 64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86CEF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1" name="Freeform 65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86CEF6">
                    <a:gamma/>
                    <a:tint val="3137"/>
                    <a:invGamma/>
                  </a:srgbClr>
                </a:gs>
                <a:gs pos="100000">
                  <a:srgbClr val="86CEF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2" name="AutoShape 66"/>
          <p:cNvCxnSpPr>
            <a:cxnSpLocks noChangeShapeType="1"/>
            <a:stCxn id="86078" idx="2"/>
          </p:cNvCxnSpPr>
          <p:nvPr/>
        </p:nvCxnSpPr>
        <p:spPr bwMode="auto">
          <a:xfrm rot="16200000" flipH="1">
            <a:off x="2581970" y="3070924"/>
            <a:ext cx="316210" cy="50691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ffectLst/>
        </p:spPr>
      </p:cxnSp>
      <p:sp>
        <p:nvSpPr>
          <p:cNvPr id="86083" name="AutoShape 67"/>
          <p:cNvSpPr>
            <a:spLocks noChangeArrowheads="1"/>
          </p:cNvSpPr>
          <p:nvPr/>
        </p:nvSpPr>
        <p:spPr bwMode="gray">
          <a:xfrm flipH="1">
            <a:off x="2895600" y="2933700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5491D4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6084" name="Text Box 68"/>
          <p:cNvSpPr txBox="1">
            <a:spLocks noChangeArrowheads="1"/>
          </p:cNvSpPr>
          <p:nvPr/>
        </p:nvSpPr>
        <p:spPr bwMode="auto">
          <a:xfrm>
            <a:off x="3286116" y="3143249"/>
            <a:ext cx="5286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Подобрать задания  в соответствии</a:t>
            </a:r>
          </a:p>
          <a:p>
            <a:pPr algn="l">
              <a:lnSpc>
                <a:spcPct val="150000"/>
              </a:lnSpc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 критериями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2940050" y="1300163"/>
            <a:ext cx="1301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4 ШАГ</a:t>
            </a:r>
            <a:endParaRPr lang="en-US" sz="2400" b="1" dirty="0">
              <a:solidFill>
                <a:srgbClr val="9B96D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3525838" y="2192338"/>
            <a:ext cx="228600" cy="228600"/>
            <a:chOff x="2016" y="1920"/>
            <a:chExt cx="1680" cy="1680"/>
          </a:xfrm>
        </p:grpSpPr>
        <p:sp>
          <p:nvSpPr>
            <p:cNvPr id="86087" name="Oval 71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B67FF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88" name="Freeform 72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B67FF3">
                    <a:gamma/>
                    <a:tint val="0"/>
                    <a:invGamma/>
                  </a:srgbClr>
                </a:gs>
                <a:gs pos="100000">
                  <a:srgbClr val="B67FF3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86089" name="AutoShape 73"/>
          <p:cNvCxnSpPr>
            <a:cxnSpLocks noChangeShapeType="1"/>
            <a:stCxn id="86085" idx="2"/>
            <a:endCxn id="86087" idx="0"/>
          </p:cNvCxnSpPr>
          <p:nvPr/>
        </p:nvCxnSpPr>
        <p:spPr bwMode="auto">
          <a:xfrm rot="16200000" flipH="1">
            <a:off x="3400329" y="1952529"/>
            <a:ext cx="430510" cy="49108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ffectLst/>
        </p:spPr>
      </p:cxnSp>
      <p:sp>
        <p:nvSpPr>
          <p:cNvPr id="86090" name="AutoShape 74"/>
          <p:cNvSpPr>
            <a:spLocks noChangeArrowheads="1"/>
          </p:cNvSpPr>
          <p:nvPr/>
        </p:nvSpPr>
        <p:spPr bwMode="gray">
          <a:xfrm flipH="1">
            <a:off x="3771900" y="1754188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9B96DC">
                  <a:gamma/>
                  <a:tint val="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43108" y="5357826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Продумать виды проверочных работ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Text Box 61"/>
          <p:cNvSpPr txBox="1">
            <a:spLocks noChangeArrowheads="1"/>
          </p:cNvSpPr>
          <p:nvPr/>
        </p:nvSpPr>
        <p:spPr bwMode="auto">
          <a:xfrm>
            <a:off x="2571736" y="4143380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продумать, какие критерии использовать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Text Box 68"/>
          <p:cNvSpPr txBox="1">
            <a:spLocks noChangeArrowheads="1"/>
          </p:cNvSpPr>
          <p:nvPr/>
        </p:nvSpPr>
        <p:spPr bwMode="auto">
          <a:xfrm>
            <a:off x="4071934" y="2357430"/>
            <a:ext cx="44147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 Создать рубрикатор оценивания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" name="Text Box 68"/>
          <p:cNvSpPr txBox="1">
            <a:spLocks noChangeArrowheads="1"/>
          </p:cNvSpPr>
          <p:nvPr/>
        </p:nvSpPr>
        <p:spPr bwMode="auto">
          <a:xfrm>
            <a:off x="4143372" y="1857364"/>
            <a:ext cx="42148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7. СОЗДАТЬ ПРОВЕРОЧНЫЙ ЛИСТ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77" grpId="0"/>
      <p:bldP spid="86084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42844" y="1214423"/>
          <a:ext cx="8572560" cy="532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93471" y="6480529"/>
            <a:ext cx="2133600" cy="365125"/>
          </a:xfrm>
        </p:spPr>
        <p:txBody>
          <a:bodyPr/>
          <a:lstStyle/>
          <a:p>
            <a:fld id="{D5ABF6C2-4DAD-4582-BAC3-620BDCE9E8F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086592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оценивания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ПРОВЕРОЧНЫЙ ЛИСТ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500174"/>
          <a:ext cx="8286810" cy="494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2643206"/>
                <a:gridCol w="1000132"/>
                <a:gridCol w="928694"/>
                <a:gridCol w="857256"/>
                <a:gridCol w="1245064"/>
                <a:gridCol w="1183830"/>
              </a:tblGrid>
              <a:tr h="47863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№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Ф.И.О. учащегося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Баллы</a:t>
                      </a:r>
                      <a:r>
                        <a:rPr lang="ru-RU" baseline="0" dirty="0" smtClean="0"/>
                        <a:t> по критериям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Отметка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7.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478635">
                <a:tc>
                  <a:txBody>
                    <a:bodyPr/>
                    <a:lstStyle/>
                    <a:p>
                      <a:r>
                        <a:rPr lang="ru-RU" dirty="0" smtClean="0"/>
                        <a:t>8.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Учащийся</a:t>
                      </a:r>
                      <a:r>
                        <a:rPr lang="ru-RU" baseline="0" dirty="0" smtClean="0"/>
                        <a:t> 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Шкала перевода баллов в отметку</a:t>
            </a:r>
            <a:endParaRPr lang="ru-RU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000372"/>
            <a:ext cx="8229600" cy="310991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17-20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баллов- отметка «5»  (100%-89%)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 – отметка «4»  (75%-88%)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12-13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баллов- отметка «3»  (61%-74%)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менее баллов- отметка «2» (60% и менее)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052513"/>
            <a:ext cx="7543800" cy="50434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44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400" b="1" dirty="0" smtClean="0"/>
              <a:t>   Результат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44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/>
              <a:t>снижение школьной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/>
              <a:t>тревожности ученика</a:t>
            </a:r>
            <a:r>
              <a:rPr lang="ru-RU" sz="2800" dirty="0" smtClean="0"/>
              <a:t> </a:t>
            </a:r>
            <a:endParaRPr lang="ru-RU" sz="28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dirty="0" smtClean="0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2357422" y="2714620"/>
            <a:ext cx="1295400" cy="1441450"/>
          </a:xfrm>
          <a:prstGeom prst="downArrow">
            <a:avLst>
              <a:gd name="adj1" fmla="val 50000"/>
              <a:gd name="adj2" fmla="val 278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C:\Documents and Settings\admin\Рабочий стол\Фото на оформление\IMGA0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571612"/>
            <a:ext cx="3043801" cy="192882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099" name="Picture 3" descr="C:\Documents and Settings\admin\Рабочий стол\Фото на оформление\DSC_9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3086460" cy="207170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96" name="Oval 140"/>
          <p:cNvSpPr>
            <a:spLocks noChangeArrowheads="1"/>
          </p:cNvSpPr>
          <p:nvPr/>
        </p:nvSpPr>
        <p:spPr bwMode="gray">
          <a:xfrm>
            <a:off x="4800600" y="1828800"/>
            <a:ext cx="4114800" cy="4343400"/>
          </a:xfrm>
          <a:prstGeom prst="ellipse">
            <a:avLst/>
          </a:prstGeom>
          <a:gradFill rotWithShape="1">
            <a:gsLst>
              <a:gs pos="0">
                <a:srgbClr val="EAB764"/>
              </a:gs>
              <a:gs pos="100000">
                <a:srgbClr val="003B76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Arial Black" pitchFamily="34" charset="0"/>
              </a:rPr>
              <a:t>Критериальное</a:t>
            </a:r>
            <a:r>
              <a:rPr lang="ru-RU" dirty="0" smtClean="0">
                <a:latin typeface="Arial Black" pitchFamily="34" charset="0"/>
              </a:rPr>
              <a:t> оценивание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147556" name="Oval 100"/>
          <p:cNvSpPr>
            <a:spLocks noChangeArrowheads="1"/>
          </p:cNvSpPr>
          <p:nvPr/>
        </p:nvSpPr>
        <p:spPr bwMode="gray">
          <a:xfrm>
            <a:off x="152400" y="1828800"/>
            <a:ext cx="4114800" cy="4343400"/>
          </a:xfrm>
          <a:prstGeom prst="ellipse">
            <a:avLst/>
          </a:prstGeom>
          <a:gradFill rotWithShape="1">
            <a:gsLst>
              <a:gs pos="0">
                <a:srgbClr val="003B76"/>
              </a:gs>
              <a:gs pos="100000">
                <a:srgbClr val="54D060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02"/>
          <p:cNvGrpSpPr>
            <a:grpSpLocks/>
          </p:cNvGrpSpPr>
          <p:nvPr/>
        </p:nvGrpSpPr>
        <p:grpSpPr bwMode="auto">
          <a:xfrm>
            <a:off x="4343400" y="2895600"/>
            <a:ext cx="381000" cy="381000"/>
            <a:chOff x="2078" y="1680"/>
            <a:chExt cx="1615" cy="1615"/>
          </a:xfrm>
        </p:grpSpPr>
        <p:sp>
          <p:nvSpPr>
            <p:cNvPr id="147559" name="Oval 10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60" name="Oval 10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61" name="Oval 10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62" name="Oval 10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63" name="Oval 10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7564" name="Oval 10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109"/>
          <p:cNvGrpSpPr>
            <a:grpSpLocks/>
          </p:cNvGrpSpPr>
          <p:nvPr/>
        </p:nvGrpSpPr>
        <p:grpSpPr bwMode="auto">
          <a:xfrm>
            <a:off x="4343400" y="3352800"/>
            <a:ext cx="381000" cy="381000"/>
            <a:chOff x="2078" y="1680"/>
            <a:chExt cx="1615" cy="1615"/>
          </a:xfrm>
        </p:grpSpPr>
        <p:sp>
          <p:nvSpPr>
            <p:cNvPr id="147566" name="Oval 1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67" name="Oval 1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68" name="Oval 1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69" name="Oval 1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70" name="Oval 1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7571" name="Oval 1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" name="Group 116"/>
          <p:cNvGrpSpPr>
            <a:grpSpLocks/>
          </p:cNvGrpSpPr>
          <p:nvPr/>
        </p:nvGrpSpPr>
        <p:grpSpPr bwMode="auto">
          <a:xfrm>
            <a:off x="4343400" y="3810000"/>
            <a:ext cx="381000" cy="381000"/>
            <a:chOff x="2078" y="1680"/>
            <a:chExt cx="1615" cy="1615"/>
          </a:xfrm>
        </p:grpSpPr>
        <p:sp>
          <p:nvSpPr>
            <p:cNvPr id="147573" name="Oval 11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74" name="Oval 11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75" name="Oval 11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76" name="Oval 12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77" name="Oval 12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7578" name="Oval 12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5" name="Group 123"/>
          <p:cNvGrpSpPr>
            <a:grpSpLocks/>
          </p:cNvGrpSpPr>
          <p:nvPr/>
        </p:nvGrpSpPr>
        <p:grpSpPr bwMode="auto">
          <a:xfrm>
            <a:off x="4343400" y="4267200"/>
            <a:ext cx="381000" cy="381000"/>
            <a:chOff x="2078" y="1680"/>
            <a:chExt cx="1615" cy="1615"/>
          </a:xfrm>
        </p:grpSpPr>
        <p:sp>
          <p:nvSpPr>
            <p:cNvPr id="147580" name="Oval 12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81" name="Oval 12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82" name="Oval 12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83" name="Oval 12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84" name="Oval 12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7585" name="Oval 12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6" name="Group 130"/>
          <p:cNvGrpSpPr>
            <a:grpSpLocks/>
          </p:cNvGrpSpPr>
          <p:nvPr/>
        </p:nvGrpSpPr>
        <p:grpSpPr bwMode="auto">
          <a:xfrm>
            <a:off x="4343400" y="4724400"/>
            <a:ext cx="381000" cy="381000"/>
            <a:chOff x="2078" y="1680"/>
            <a:chExt cx="1615" cy="1615"/>
          </a:xfrm>
        </p:grpSpPr>
        <p:sp>
          <p:nvSpPr>
            <p:cNvPr id="147587" name="Oval 1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88" name="Oval 1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589" name="Oval 13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90" name="Oval 13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7591" name="Oval 13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7592" name="Oval 13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47470" name="Text Box 14"/>
          <p:cNvSpPr txBox="1">
            <a:spLocks noChangeArrowheads="1"/>
          </p:cNvSpPr>
          <p:nvPr/>
        </p:nvSpPr>
        <p:spPr bwMode="auto">
          <a:xfrm>
            <a:off x="5357818" y="2643182"/>
            <a:ext cx="290406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Трудоемкость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 первом этапе)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506" name="Text Box 50"/>
          <p:cNvSpPr txBox="1">
            <a:spLocks noChangeArrowheads="1"/>
          </p:cNvSpPr>
          <p:nvPr/>
        </p:nvSpPr>
        <p:spPr bwMode="auto">
          <a:xfrm>
            <a:off x="4857752" y="3786190"/>
            <a:ext cx="423859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Издержки адаптационного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периода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518" name="Text Box 62"/>
          <p:cNvSpPr txBox="1">
            <a:spLocks noChangeArrowheads="1"/>
          </p:cNvSpPr>
          <p:nvPr/>
        </p:nvSpPr>
        <p:spPr bwMode="auto">
          <a:xfrm>
            <a:off x="428596" y="3071810"/>
            <a:ext cx="38618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Снижение тревожности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530" name="Text Box 74"/>
          <p:cNvSpPr txBox="1">
            <a:spLocks noChangeArrowheads="1"/>
          </p:cNvSpPr>
          <p:nvPr/>
        </p:nvSpPr>
        <p:spPr bwMode="auto">
          <a:xfrm>
            <a:off x="1000100" y="2571744"/>
            <a:ext cx="256987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Объективность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542" name="Text Box 86"/>
          <p:cNvSpPr txBox="1">
            <a:spLocks noChangeArrowheads="1"/>
          </p:cNvSpPr>
          <p:nvPr/>
        </p:nvSpPr>
        <p:spPr bwMode="auto">
          <a:xfrm>
            <a:off x="1071538" y="2071678"/>
            <a:ext cx="23393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Прозрачность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554" name="Text Box 98"/>
          <p:cNvSpPr txBox="1">
            <a:spLocks noChangeArrowheads="1"/>
          </p:cNvSpPr>
          <p:nvPr/>
        </p:nvSpPr>
        <p:spPr bwMode="auto">
          <a:xfrm>
            <a:off x="214282" y="3571876"/>
            <a:ext cx="407196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собственных достижений с эталоном</a:t>
            </a:r>
            <a:endParaRPr lang="en-US" sz="24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71538" y="135729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29190" y="135729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ПРОТИВ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8596" y="571501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Единство требований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4282" y="4429132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самооценки, самоанализа, самоконтроля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«В моих знаниях есть пробелы, потому что я стеснялся задавать вопросы людям, стоявшим ниже меня. Поэтому я хочу, чтобы мои ученики не считали для себя зазорным обращаться по всем вопросам и к тем, кто стоит ниже их. Тогда их знания будут более полными и совершенными.»  </a:t>
            </a:r>
          </a:p>
          <a:p>
            <a:pPr algn="r"/>
            <a:r>
              <a:rPr lang="ru-RU" dirty="0" err="1" smtClean="0"/>
              <a:t>Абу-ль-Фарадж</a:t>
            </a:r>
            <a:r>
              <a:rPr lang="ru-RU" dirty="0" smtClean="0"/>
              <a:t> </a:t>
            </a:r>
          </a:p>
          <a:p>
            <a:pPr algn="ctr"/>
            <a:endParaRPr lang="ru-RU" dirty="0"/>
          </a:p>
        </p:txBody>
      </p:sp>
      <p:pic>
        <p:nvPicPr>
          <p:cNvPr id="4" name="Picture 17" descr="CAK1MDG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286388"/>
            <a:ext cx="1428750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28600"/>
            <a:ext cx="7715304" cy="56356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305800" cy="4953000"/>
          </a:xfrm>
        </p:spPr>
        <p:txBody>
          <a:bodyPr/>
          <a:lstStyle/>
          <a:p>
            <a:pPr algn="ctr">
              <a:buNone/>
            </a:pPr>
            <a:r>
              <a:rPr lang="ru-RU" sz="2700" dirty="0" smtClean="0"/>
              <a:t>Уважаемые коллеги, прошу Вас разработать критерии для оценивания по теме «Состав слова» (3 класс) и разместить в своем </a:t>
            </a:r>
            <a:r>
              <a:rPr lang="ru-RU" sz="2700" dirty="0" err="1" smtClean="0"/>
              <a:t>портфолио</a:t>
            </a:r>
            <a:r>
              <a:rPr lang="ru-RU" sz="2700" dirty="0" smtClean="0"/>
              <a:t> на </a:t>
            </a:r>
            <a:r>
              <a:rPr lang="en-US" sz="2700" dirty="0" smtClean="0">
                <a:solidFill>
                  <a:srgbClr val="FF0000"/>
                </a:solidFill>
              </a:rPr>
              <a:t>http</a:t>
            </a:r>
            <a:r>
              <a:rPr lang="ru-RU" sz="2700" dirty="0" smtClean="0">
                <a:solidFill>
                  <a:srgbClr val="FF0000"/>
                </a:solidFill>
              </a:rPr>
              <a:t>://</a:t>
            </a:r>
            <a:r>
              <a:rPr lang="en-US" sz="2700" dirty="0" smtClean="0">
                <a:solidFill>
                  <a:srgbClr val="FF0000"/>
                </a:solidFill>
              </a:rPr>
              <a:t>moodle.nis</a:t>
            </a:r>
            <a:r>
              <a:rPr lang="ru-RU" sz="2700" dirty="0" smtClean="0">
                <a:solidFill>
                  <a:srgbClr val="FF0000"/>
                </a:solidFill>
              </a:rPr>
              <a:t>.</a:t>
            </a:r>
            <a:r>
              <a:rPr lang="en-US" sz="2700" dirty="0" err="1" smtClean="0">
                <a:solidFill>
                  <a:srgbClr val="FF0000"/>
                </a:solidFill>
              </a:rPr>
              <a:t>edu</a:t>
            </a:r>
            <a:r>
              <a:rPr lang="ru-RU" sz="2700" dirty="0" smtClean="0">
                <a:solidFill>
                  <a:srgbClr val="FF0000"/>
                </a:solidFill>
              </a:rPr>
              <a:t>.</a:t>
            </a:r>
            <a:r>
              <a:rPr lang="en-US" sz="2700" dirty="0" err="1" smtClean="0">
                <a:solidFill>
                  <a:srgbClr val="FF0000"/>
                </a:solidFill>
              </a:rPr>
              <a:t>kz</a:t>
            </a:r>
            <a:r>
              <a:rPr lang="ru-RU" sz="2700" dirty="0" smtClean="0"/>
              <a:t>, а также отослать на мой электронный адрес </a:t>
            </a:r>
            <a:r>
              <a:rPr lang="en-US" sz="2700" dirty="0" smtClean="0">
                <a:solidFill>
                  <a:srgbClr val="FF0000"/>
                </a:solidFill>
              </a:rPr>
              <a:t>dinara_180972@mail.ru</a:t>
            </a:r>
            <a:r>
              <a:rPr lang="ru-RU" sz="2700" dirty="0" smtClean="0"/>
              <a:t>, если необходимо, проведу консультацию и дам необходимые рекомендации. Вопросы можно задавать на сайте </a:t>
            </a:r>
            <a:r>
              <a:rPr lang="en-US" sz="2700" dirty="0" smtClean="0">
                <a:solidFill>
                  <a:srgbClr val="FF0000"/>
                </a:solidFill>
              </a:rPr>
              <a:t>http</a:t>
            </a:r>
            <a:r>
              <a:rPr lang="ru-RU" sz="2700" dirty="0" smtClean="0">
                <a:solidFill>
                  <a:srgbClr val="FF0000"/>
                </a:solidFill>
              </a:rPr>
              <a:t>://</a:t>
            </a:r>
            <a:r>
              <a:rPr lang="en-US" sz="2700" dirty="0" smtClean="0">
                <a:solidFill>
                  <a:srgbClr val="FF0000"/>
                </a:solidFill>
              </a:rPr>
              <a:t>moodle.nis</a:t>
            </a:r>
            <a:r>
              <a:rPr lang="ru-RU" sz="2700" dirty="0" smtClean="0">
                <a:solidFill>
                  <a:srgbClr val="FF0000"/>
                </a:solidFill>
              </a:rPr>
              <a:t>.</a:t>
            </a:r>
            <a:r>
              <a:rPr lang="en-US" sz="2700" dirty="0" err="1" smtClean="0">
                <a:solidFill>
                  <a:srgbClr val="FF0000"/>
                </a:solidFill>
              </a:rPr>
              <a:t>edu</a:t>
            </a:r>
            <a:r>
              <a:rPr lang="ru-RU" sz="2700" dirty="0" smtClean="0">
                <a:solidFill>
                  <a:srgbClr val="FF0000"/>
                </a:solidFill>
              </a:rPr>
              <a:t>.</a:t>
            </a:r>
            <a:r>
              <a:rPr lang="en-US" sz="2700" dirty="0" err="1" smtClean="0">
                <a:solidFill>
                  <a:srgbClr val="FF0000"/>
                </a:solidFill>
              </a:rPr>
              <a:t>kz</a:t>
            </a:r>
            <a:r>
              <a:rPr lang="ru-RU" sz="2700" dirty="0" smtClean="0">
                <a:solidFill>
                  <a:srgbClr val="00B0F0"/>
                </a:solidFill>
              </a:rPr>
              <a:t>  </a:t>
            </a:r>
            <a:r>
              <a:rPr lang="ru-RU" sz="2700" dirty="0" smtClean="0"/>
              <a:t>в курсе «</a:t>
            </a:r>
            <a:r>
              <a:rPr lang="ru-RU" sz="2700" dirty="0" err="1" smtClean="0"/>
              <a:t>Критериальное</a:t>
            </a:r>
            <a:r>
              <a:rPr lang="ru-RU" sz="2700" dirty="0" smtClean="0"/>
              <a:t> оценивание» в разделе моего </a:t>
            </a:r>
            <a:r>
              <a:rPr lang="ru-RU" sz="2700" dirty="0" err="1" smtClean="0"/>
              <a:t>онлайн</a:t>
            </a:r>
            <a:r>
              <a:rPr lang="ru-RU" sz="2700" dirty="0" smtClean="0"/>
              <a:t> семинара.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777877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Ответы на вопросы, заданные в чате программы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Elluminate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 Live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 во время семинара Вы сможете найти на сайте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http://moodle.nis.edu.kz/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 в разделе Мои курсы, в соответствующем семинаре, где создан специальный форум. Жду Ваших вопросов!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C:\Users\Бейбут\Desktop\123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572560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0" y="3214686"/>
            <a:ext cx="5786478" cy="78581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20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</a:rPr>
              <a:t>Thank </a:t>
            </a:r>
            <a:r>
              <a:rPr lang="en-US" sz="20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</a:rPr>
              <a:t>You</a:t>
            </a:r>
            <a:r>
              <a:rPr lang="en-US" sz="20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</a:rPr>
              <a:t>!</a:t>
            </a:r>
            <a:endParaRPr lang="ru-RU" sz="20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black">
          <a:xfrm>
            <a:off x="838200" y="2286000"/>
            <a:ext cx="708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2000" dirty="0"/>
          </a:p>
        </p:txBody>
      </p:sp>
      <p:pic>
        <p:nvPicPr>
          <p:cNvPr id="4" name="Picture 2" descr="D:\ФОТО  С ДЕТЬМИ\РИСУНКИ\open-book-with-inkwell-and-pen-dictionary-pixmac-photo-4427818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928"/>
          <a:stretch>
            <a:fillRect/>
          </a:stretch>
        </p:blipFill>
        <p:spPr bwMode="auto">
          <a:xfrm>
            <a:off x="3000364" y="5143512"/>
            <a:ext cx="278608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571612"/>
            <a:ext cx="892971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ru-RU" sz="3200" b="1" kern="1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Verdana"/>
              </a:rPr>
              <a:t>Көңіл қойып тыңдағаны</a:t>
            </a:r>
            <a:r>
              <a:rPr lang="kk-KZ" sz="3200" b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Verdana"/>
              </a:rPr>
              <a:t>ңы</a:t>
            </a:r>
            <a:r>
              <a:rPr lang="ru-RU" sz="3200" b="1" kern="1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Verdana"/>
              </a:rPr>
              <a:t>зға рахмет</a:t>
            </a:r>
            <a:r>
              <a:rPr lang="ru-RU" sz="3200" b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Verdana"/>
              </a:rPr>
              <a:t>!</a:t>
            </a:r>
            <a:endParaRPr lang="en-US" sz="3200" b="1" kern="1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500098" y="2357430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/>
              </a:rPr>
              <a:t>Благодарим за внимание!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1477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29684" cy="92867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 Black" pitchFamily="34" charset="0"/>
                <a:cs typeface="Times New Roman" pitchFamily="18" charset="0"/>
              </a:rPr>
              <a:t>Проблемы современной системы оценивания </a:t>
            </a:r>
            <a:endParaRPr lang="ru-RU" sz="28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428736"/>
            <a:ext cx="88583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Отсутствуют четкие критерии оценки достижения планируемых результатов обучения, понятные учащимся, родителям и  педагогам;</a:t>
            </a:r>
          </a:p>
          <a:p>
            <a:pPr marL="180975" indent="-180975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Педагог  выставляет отметку, ориентируясь на средний уровень знаний класса в целом, а не на достижения каждым учеником единых критериев; </a:t>
            </a:r>
          </a:p>
          <a:p>
            <a:pPr marL="180975" indent="-180975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000" b="1" cap="small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Отметки, выставляемые учащимся, не дают представления об усвоении конкретных элементов знаний, умений, навыков по отдельным разделам учебной программы, </a:t>
            </a: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 что не позволяет  определить индивидуальную траекторию обучения каждого ученика</a:t>
            </a:r>
            <a:r>
              <a:rPr lang="ru-RU" sz="2000" b="1" cap="small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;</a:t>
            </a:r>
          </a:p>
          <a:p>
            <a:pPr marL="180975" indent="-180975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Отсутствует оперативная связь между учеником и учителем в процессе обучения, что  не способствует высокой мотивации учащихся к обучению;</a:t>
            </a:r>
          </a:p>
          <a:p>
            <a:pPr marL="180975" indent="-180975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Субъективизм в  оценивании учебных достижений.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142852"/>
            <a:ext cx="8383616" cy="650085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Критериальное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оценивание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– </a:t>
            </a:r>
          </a:p>
          <a:p>
            <a:pPr algn="ctr" eaLnBrk="1" hangingPunct="1">
              <a:buFontTx/>
              <a:buNone/>
            </a:pPr>
            <a:endParaRPr lang="ru-RU" sz="2800" i="1" dirty="0" smtClean="0"/>
          </a:p>
          <a:p>
            <a:pPr algn="ctr" eaLnBrk="1" hangingPunct="1">
              <a:buFontTx/>
              <a:buNone/>
            </a:pPr>
            <a:endParaRPr lang="ru-RU" sz="2800" i="1" dirty="0" smtClean="0"/>
          </a:p>
          <a:p>
            <a:pPr algn="ctr" eaLnBrk="1" hangingPunct="1">
              <a:buFontTx/>
              <a:buNone/>
            </a:pPr>
            <a:r>
              <a:rPr lang="ru-RU" sz="2800" i="1" dirty="0" smtClean="0">
                <a:latin typeface="Arial Black" pitchFamily="34" charset="0"/>
              </a:rPr>
              <a:t>это процесс, основанный на сравнении учебных достижений учащихся с четко определенными, </a:t>
            </a:r>
            <a:r>
              <a:rPr lang="ru-RU" sz="2800" b="1" i="1" u="sng" dirty="0" smtClean="0">
                <a:latin typeface="Arial Black" pitchFamily="34" charset="0"/>
              </a:rPr>
              <a:t>коллективно выработанными,</a:t>
            </a:r>
            <a:r>
              <a:rPr lang="ru-RU" sz="2800" i="1" u="sng" dirty="0" smtClean="0">
                <a:latin typeface="Arial Black" pitchFamily="34" charset="0"/>
              </a:rPr>
              <a:t> </a:t>
            </a:r>
            <a:r>
              <a:rPr lang="ru-RU" sz="2800" i="1" dirty="0" smtClean="0">
                <a:latin typeface="Arial Black" pitchFamily="34" charset="0"/>
              </a:rPr>
              <a:t>заранее </a:t>
            </a:r>
            <a:r>
              <a:rPr lang="ru-RU" sz="2800" b="1" i="1" u="sng" dirty="0" smtClean="0">
                <a:latin typeface="Arial Black" pitchFamily="34" charset="0"/>
              </a:rPr>
              <a:t>известными всем участникам образовательного</a:t>
            </a:r>
          </a:p>
          <a:p>
            <a:pPr algn="ctr" eaLnBrk="1" hangingPunct="1">
              <a:buFontTx/>
              <a:buNone/>
            </a:pPr>
            <a:r>
              <a:rPr lang="ru-RU" sz="2800" b="1" i="1" u="sng" dirty="0" smtClean="0">
                <a:latin typeface="Arial Black" pitchFamily="34" charset="0"/>
              </a:rPr>
              <a:t>процесса</a:t>
            </a:r>
            <a:r>
              <a:rPr lang="ru-RU" sz="2800" i="1" dirty="0" smtClean="0">
                <a:latin typeface="Arial Black" pitchFamily="34" charset="0"/>
              </a:rPr>
              <a:t> критериями, соответствующими целям и содержанию образования, способствующим формированию ключевых компетентностей учащихся.</a:t>
            </a:r>
            <a:r>
              <a:rPr lang="ru-RU" sz="2800" dirty="0" smtClean="0">
                <a:latin typeface="Arial Black" pitchFamily="34" charset="0"/>
              </a:rPr>
              <a:t> </a:t>
            </a:r>
          </a:p>
          <a:p>
            <a:pPr eaLnBrk="1" hangingPunct="1"/>
            <a:endParaRPr lang="ru-RU" sz="2800" dirty="0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Критериальное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оценивание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571612"/>
            <a:ext cx="8383616" cy="4429155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latin typeface="Arial Black" pitchFamily="34" charset="0"/>
              </a:rPr>
              <a:t>Оцениваться может только работа учащегося, а не его личность;</a:t>
            </a:r>
          </a:p>
          <a:p>
            <a:pPr eaLnBrk="1" hangingPunct="1"/>
            <a:r>
              <a:rPr lang="ru-RU" sz="2000" b="1" dirty="0" smtClean="0">
                <a:latin typeface="Arial Black" pitchFamily="34" charset="0"/>
              </a:rPr>
              <a:t>Разработан четкий алгоритм выведения отметки, по которому учащийся может сам определить свой уровень достижения и определить свою отметку;</a:t>
            </a:r>
          </a:p>
          <a:p>
            <a:pPr eaLnBrk="1" hangingPunct="1"/>
            <a:r>
              <a:rPr lang="ru-RU" sz="2000" b="1" dirty="0" smtClean="0">
                <a:latin typeface="Arial Black" pitchFamily="34" charset="0"/>
              </a:rPr>
              <a:t>Оцениваться может только то, чему учат, поэтому критерий оценивания – конкретное выражение учебных целей;</a:t>
            </a:r>
          </a:p>
          <a:p>
            <a:pPr eaLnBrk="1" hangingPunct="1"/>
            <a:r>
              <a:rPr lang="ru-RU" sz="2000" b="1" dirty="0" smtClean="0">
                <a:latin typeface="Arial Black" pitchFamily="34" charset="0"/>
              </a:rPr>
              <a:t>Общие учебные цели по предмету являются критериями оценивания достижений учащихся по данному предмету и позволяют обобщать результаты, выявленные отдельными работами учащегося.</a:t>
            </a:r>
          </a:p>
          <a:p>
            <a:pPr eaLnBrk="1" hangingPunct="1"/>
            <a:endParaRPr lang="ru-RU" sz="2000" b="1" dirty="0" smtClean="0"/>
          </a:p>
          <a:p>
            <a:pPr eaLnBrk="1" hangingPunct="1"/>
            <a:endParaRPr lang="ru-RU" sz="1800" b="1" dirty="0" smtClean="0"/>
          </a:p>
          <a:p>
            <a:pPr eaLnBrk="1" hangingPunct="1"/>
            <a:endParaRPr lang="ru-RU" sz="2000" b="1" dirty="0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14282" y="3909135"/>
          <a:ext cx="3714776" cy="2591699"/>
        </p:xfrm>
        <a:graphic>
          <a:graphicData uri="http://schemas.openxmlformats.org/drawingml/2006/table">
            <a:tbl>
              <a:tblPr/>
              <a:tblGrid>
                <a:gridCol w="3714776"/>
              </a:tblGrid>
              <a:tr h="558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По ходу обучения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79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Дает обратную связь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64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Помогает ученикам скорректировать свою работу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2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Помогает учителям планировать свою работу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Diagram</a:t>
            </a:r>
            <a:endParaRPr lang="en-US" sz="2000" dirty="0"/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000628" y="2714620"/>
            <a:ext cx="3857652" cy="92869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285720" y="2714620"/>
            <a:ext cx="3857652" cy="92869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85786" y="2786058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ФОРМАТИВНОЕ </a:t>
            </a:r>
          </a:p>
          <a:p>
            <a:pPr algn="ctr" eaLnBrk="0" hangingPunct="0"/>
            <a:r>
              <a:rPr lang="ru-RU" sz="1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Formative</a:t>
            </a: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 eaLnBrk="0" hangingPunct="0"/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(формирующее / текущее)</a:t>
            </a:r>
          </a:p>
          <a:p>
            <a:pPr algn="ctr" eaLnBrk="0" hangingPunct="0"/>
            <a:endParaRPr lang="en-US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2071670" y="1928803"/>
            <a:ext cx="1546230" cy="85725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7" name="AutoShape 9"/>
          <p:cNvSpPr>
            <a:spLocks noChangeAspect="1" noChangeArrowheads="1" noTextEdit="1"/>
          </p:cNvSpPr>
          <p:nvPr/>
        </p:nvSpPr>
        <p:spPr bwMode="gray">
          <a:xfrm flipH="1">
            <a:off x="5643570" y="4071942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5500694" y="1928802"/>
            <a:ext cx="1571638" cy="85725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785918" y="285728"/>
            <a:ext cx="5572164" cy="1797065"/>
            <a:chOff x="1997" y="1314"/>
            <a:chExt cx="1889" cy="1009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44314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2786050" y="500043"/>
            <a:ext cx="3857652" cy="11428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КРИТЕРИАЛЬНОЕ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ОЦЕНИВАНИЕ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429256" y="2857496"/>
            <a:ext cx="321471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КОНСТАТИРУЮЩЕЕ </a:t>
            </a:r>
          </a:p>
          <a:p>
            <a:pPr algn="ctr" eaLnBrk="0" hangingPunct="0"/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Summative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итоговое)</a:t>
            </a:r>
          </a:p>
          <a:p>
            <a:pPr algn="ctr" eaLnBrk="0" hangingPunct="0"/>
            <a:endParaRPr lang="en-US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214282" y="3714752"/>
            <a:ext cx="3786214" cy="292895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5072066" y="3786190"/>
            <a:ext cx="3857652" cy="292895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143504" y="3929066"/>
          <a:ext cx="3643338" cy="2643206"/>
        </p:xfrm>
        <a:graphic>
          <a:graphicData uri="http://schemas.openxmlformats.org/drawingml/2006/table">
            <a:tbl>
              <a:tblPr/>
              <a:tblGrid>
                <a:gridCol w="3643338"/>
              </a:tblGrid>
              <a:tr h="81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Обычно в конце темы,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раздела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52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Дает заключительное суждение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744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Дает возможность ученикам показать, чему они смогли научиться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18" name="AutoShape 54"/>
          <p:cNvSpPr>
            <a:spLocks noChangeArrowheads="1"/>
          </p:cNvSpPr>
          <p:nvPr/>
        </p:nvSpPr>
        <p:spPr bwMode="ltGray">
          <a:xfrm rot="5400000">
            <a:off x="-2465388" y="16271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7319" name="AutoShape 55"/>
          <p:cNvSpPr>
            <a:spLocks noChangeArrowheads="1"/>
          </p:cNvSpPr>
          <p:nvPr/>
        </p:nvSpPr>
        <p:spPr bwMode="ltGray">
          <a:xfrm rot="5400000" flipH="1">
            <a:off x="-2016125" y="1979602"/>
            <a:ext cx="4032250" cy="3930651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chemeClr val="bg1">
                  <a:gamma/>
                  <a:tint val="42353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Формирующее оценивание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7317" name="AutoShape 53"/>
          <p:cNvSpPr>
            <a:spLocks noChangeArrowheads="1"/>
          </p:cNvSpPr>
          <p:nvPr/>
        </p:nvSpPr>
        <p:spPr bwMode="gray">
          <a:xfrm>
            <a:off x="1905000" y="5251450"/>
            <a:ext cx="4810140" cy="46356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Без учета при итоговой отметке</a:t>
            </a:r>
          </a:p>
        </p:txBody>
      </p:sp>
      <p:sp>
        <p:nvSpPr>
          <p:cNvPr id="267342" name="AutoShape 78"/>
          <p:cNvSpPr>
            <a:spLocks noChangeArrowheads="1"/>
          </p:cNvSpPr>
          <p:nvPr/>
        </p:nvSpPr>
        <p:spPr bwMode="gray">
          <a:xfrm>
            <a:off x="2362200" y="4424363"/>
            <a:ext cx="441960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Количество вне регламента</a:t>
            </a:r>
          </a:p>
        </p:txBody>
      </p:sp>
      <p:sp>
        <p:nvSpPr>
          <p:cNvPr id="267345" name="AutoShape 81"/>
          <p:cNvSpPr>
            <a:spLocks noChangeArrowheads="1"/>
          </p:cNvSpPr>
          <p:nvPr/>
        </p:nvSpPr>
        <p:spPr bwMode="gray">
          <a:xfrm>
            <a:off x="2571736" y="3571876"/>
            <a:ext cx="5072098" cy="53181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Устранение пробелов и недочетов</a:t>
            </a:r>
          </a:p>
        </p:txBody>
      </p:sp>
      <p:sp>
        <p:nvSpPr>
          <p:cNvPr id="267348" name="AutoShape 84"/>
          <p:cNvSpPr>
            <a:spLocks noChangeArrowheads="1"/>
          </p:cNvSpPr>
          <p:nvPr/>
        </p:nvSpPr>
        <p:spPr bwMode="gray">
          <a:xfrm>
            <a:off x="2285984" y="2786058"/>
            <a:ext cx="4643470" cy="508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Повседневная работа </a:t>
            </a:r>
          </a:p>
        </p:txBody>
      </p:sp>
      <p:sp>
        <p:nvSpPr>
          <p:cNvPr id="267351" name="AutoShape 87"/>
          <p:cNvSpPr>
            <a:spLocks noChangeArrowheads="1"/>
          </p:cNvSpPr>
          <p:nvPr/>
        </p:nvSpPr>
        <p:spPr bwMode="gray">
          <a:xfrm>
            <a:off x="1689100" y="1973262"/>
            <a:ext cx="6526238" cy="52704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Текущий уровень усвоения знаний и навыков</a:t>
            </a:r>
          </a:p>
        </p:txBody>
      </p:sp>
      <p:grpSp>
        <p:nvGrpSpPr>
          <p:cNvPr id="2" name="Group 88"/>
          <p:cNvGrpSpPr>
            <a:grpSpLocks/>
          </p:cNvGrpSpPr>
          <p:nvPr/>
        </p:nvGrpSpPr>
        <p:grpSpPr bwMode="auto">
          <a:xfrm>
            <a:off x="1371600" y="2062163"/>
            <a:ext cx="381000" cy="381000"/>
            <a:chOff x="2078" y="1680"/>
            <a:chExt cx="1615" cy="1615"/>
          </a:xfrm>
        </p:grpSpPr>
        <p:sp>
          <p:nvSpPr>
            <p:cNvPr id="267353" name="Oval 8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54" name="Oval 9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55" name="Oval 9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56" name="Oval 9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57" name="Oval 9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67358" name="Oval 9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95"/>
          <p:cNvGrpSpPr>
            <a:grpSpLocks/>
          </p:cNvGrpSpPr>
          <p:nvPr/>
        </p:nvGrpSpPr>
        <p:grpSpPr bwMode="auto">
          <a:xfrm>
            <a:off x="1905000" y="2849563"/>
            <a:ext cx="381000" cy="381000"/>
            <a:chOff x="2078" y="1680"/>
            <a:chExt cx="1615" cy="1615"/>
          </a:xfrm>
        </p:grpSpPr>
        <p:sp>
          <p:nvSpPr>
            <p:cNvPr id="267360" name="Oval 9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61" name="Oval 9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62" name="Oval 9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63" name="Oval 9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64" name="Oval 10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67365" name="Oval 10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" name="Group 102"/>
          <p:cNvGrpSpPr>
            <a:grpSpLocks/>
          </p:cNvGrpSpPr>
          <p:nvPr/>
        </p:nvGrpSpPr>
        <p:grpSpPr bwMode="auto">
          <a:xfrm>
            <a:off x="2133600" y="3687763"/>
            <a:ext cx="381000" cy="381000"/>
            <a:chOff x="2078" y="1680"/>
            <a:chExt cx="1615" cy="1615"/>
          </a:xfrm>
        </p:grpSpPr>
        <p:sp>
          <p:nvSpPr>
            <p:cNvPr id="267367" name="Oval 10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68" name="Oval 10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69" name="Oval 10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70" name="Oval 10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71" name="Oval 10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67372" name="Oval 10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5" name="Group 109"/>
          <p:cNvGrpSpPr>
            <a:grpSpLocks/>
          </p:cNvGrpSpPr>
          <p:nvPr/>
        </p:nvGrpSpPr>
        <p:grpSpPr bwMode="auto">
          <a:xfrm>
            <a:off x="2025650" y="4525963"/>
            <a:ext cx="381000" cy="381000"/>
            <a:chOff x="2078" y="1680"/>
            <a:chExt cx="1615" cy="1615"/>
          </a:xfrm>
        </p:grpSpPr>
        <p:sp>
          <p:nvSpPr>
            <p:cNvPr id="267374" name="Oval 1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75" name="Oval 1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76" name="Oval 1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77" name="Oval 1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78" name="Oval 1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67379" name="Oval 1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6" name="Group 116"/>
          <p:cNvGrpSpPr>
            <a:grpSpLocks/>
          </p:cNvGrpSpPr>
          <p:nvPr/>
        </p:nvGrpSpPr>
        <p:grpSpPr bwMode="auto">
          <a:xfrm>
            <a:off x="1606550" y="5300663"/>
            <a:ext cx="355600" cy="381000"/>
            <a:chOff x="2078" y="1680"/>
            <a:chExt cx="1615" cy="1615"/>
          </a:xfrm>
        </p:grpSpPr>
        <p:sp>
          <p:nvSpPr>
            <p:cNvPr id="267381" name="Oval 11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82" name="Oval 11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7383" name="Oval 11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84" name="Oval 12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67385" name="Oval 12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67386" name="Oval 12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7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317" grpId="0" animBg="1"/>
      <p:bldP spid="267342" grpId="0" animBg="1"/>
      <p:bldP spid="267345" grpId="0" animBg="1"/>
      <p:bldP spid="267348" grpId="0" animBg="1"/>
      <p:bldP spid="267351" grpId="0" animBg="1"/>
    </p:bldLst>
  </p:timing>
</p:sld>
</file>

<file path=ppt/theme/theme1.xml><?xml version="1.0" encoding="utf-8"?>
<a:theme xmlns:a="http://schemas.openxmlformats.org/drawingml/2006/main" name="cdb2004165l">
  <a:themeElements>
    <a:clrScheme name="Тема Office 3">
      <a:dk1>
        <a:srgbClr val="000000"/>
      </a:dk1>
      <a:lt1>
        <a:srgbClr val="FFFFFF"/>
      </a:lt1>
      <a:dk2>
        <a:srgbClr val="37399B"/>
      </a:dk2>
      <a:lt2>
        <a:srgbClr val="C0C0C0"/>
      </a:lt2>
      <a:accent1>
        <a:srgbClr val="699DE9"/>
      </a:accent1>
      <a:accent2>
        <a:srgbClr val="EFB049"/>
      </a:accent2>
      <a:accent3>
        <a:srgbClr val="FFFFFF"/>
      </a:accent3>
      <a:accent4>
        <a:srgbClr val="000000"/>
      </a:accent4>
      <a:accent5>
        <a:srgbClr val="B9CCF2"/>
      </a:accent5>
      <a:accent6>
        <a:srgbClr val="D99F41"/>
      </a:accent6>
      <a:hlink>
        <a:srgbClr val="7476DC"/>
      </a:hlink>
      <a:folHlink>
        <a:srgbClr val="9AC664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F4EE6"/>
        </a:accent1>
        <a:accent2>
          <a:srgbClr val="69BFF9"/>
        </a:accent2>
        <a:accent3>
          <a:srgbClr val="FFFFFF"/>
        </a:accent3>
        <a:accent4>
          <a:srgbClr val="000000"/>
        </a:accent4>
        <a:accent5>
          <a:srgbClr val="BBB2F0"/>
        </a:accent5>
        <a:accent6>
          <a:srgbClr val="5EADE2"/>
        </a:accent6>
        <a:hlink>
          <a:srgbClr val="D17FB6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165E86"/>
        </a:dk2>
        <a:lt2>
          <a:srgbClr val="969696"/>
        </a:lt2>
        <a:accent1>
          <a:srgbClr val="33C5A9"/>
        </a:accent1>
        <a:accent2>
          <a:srgbClr val="90DE88"/>
        </a:accent2>
        <a:accent3>
          <a:srgbClr val="FFFFFF"/>
        </a:accent3>
        <a:accent4>
          <a:srgbClr val="000000"/>
        </a:accent4>
        <a:accent5>
          <a:srgbClr val="ADDFD1"/>
        </a:accent5>
        <a:accent6>
          <a:srgbClr val="82C97B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37399B"/>
        </a:dk2>
        <a:lt2>
          <a:srgbClr val="C0C0C0"/>
        </a:lt2>
        <a:accent1>
          <a:srgbClr val="699DE9"/>
        </a:accent1>
        <a:accent2>
          <a:srgbClr val="EFB049"/>
        </a:accent2>
        <a:accent3>
          <a:srgbClr val="FFFFFF"/>
        </a:accent3>
        <a:accent4>
          <a:srgbClr val="000000"/>
        </a:accent4>
        <a:accent5>
          <a:srgbClr val="B9CCF2"/>
        </a:accent5>
        <a:accent6>
          <a:srgbClr val="D99F41"/>
        </a:accent6>
        <a:hlink>
          <a:srgbClr val="7476DC"/>
        </a:hlink>
        <a:folHlink>
          <a:srgbClr val="9AC66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cdb2004165l</Template>
  <TotalTime>1234</TotalTime>
  <Words>2264</Words>
  <Application>Microsoft PowerPoint</Application>
  <PresentationFormat>Экран (4:3)</PresentationFormat>
  <Paragraphs>455</Paragraphs>
  <Slides>47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cdb2004165l</vt:lpstr>
      <vt:lpstr>Image</vt:lpstr>
      <vt:lpstr>Слайд 1</vt:lpstr>
      <vt:lpstr>Цель семинара:</vt:lpstr>
      <vt:lpstr>Оценивание </vt:lpstr>
      <vt:lpstr>Задачи оценивания</vt:lpstr>
      <vt:lpstr>Проблемы современной системы оценивания </vt:lpstr>
      <vt:lpstr>Слайд 6</vt:lpstr>
      <vt:lpstr>Критериальное оценивание</vt:lpstr>
      <vt:lpstr>Diagram</vt:lpstr>
      <vt:lpstr>Формирующее оценивание</vt:lpstr>
      <vt:lpstr>Формирующее оценивание</vt:lpstr>
      <vt:lpstr>Этапы разработки системы критериального оценивания </vt:lpstr>
      <vt:lpstr>1 шаг: постановка целей и задач по предмету  </vt:lpstr>
      <vt:lpstr>2 шаг:  ОБЩИЕ КРИТЕРИИ ОЦЕНИВАНИЯ УЧЕБНЫХ ДОСТИЖЕНИЙ УЧАЩИХСЯ ПО ПРЕДМЕТУ «РУССКАЯ СЛОВЕСНОСТЬ»</vt:lpstr>
      <vt:lpstr>Шкала перевода баллов в отметку</vt:lpstr>
      <vt:lpstr>3 шаг : Разработка критериальной шкалы Критериальная шкала оценивания учащихся по предметному блоку «Русская словесность»</vt:lpstr>
      <vt:lpstr>Критериальная шкала оценивания учащихся по предметному блоку «Русская словесность»</vt:lpstr>
      <vt:lpstr>Критериальная шкала оценивания учащихся по предметному блоку «Русская словесность»</vt:lpstr>
      <vt:lpstr>4 шаг : Реализация  по конкретным темам предмета </vt:lpstr>
      <vt:lpstr>КАК СОЗДАТЬ КРИТЕРИАЛЬНУЮ РАБОТУ</vt:lpstr>
      <vt:lpstr>Тема: Лексика. 3 класс  </vt:lpstr>
      <vt:lpstr>КАК СОЗДАТЬ КРИТЕРИАЛЬНУЮ РАБОТУ</vt:lpstr>
      <vt:lpstr>Методы и инструменты оценивания</vt:lpstr>
      <vt:lpstr> ВИДЫ ПРОВЕРОЧНЫХ РАБОТ ПО ТЕМЕ</vt:lpstr>
      <vt:lpstr>КАК СОЗДАТЬ КРИТЕРИАЛЬНУЮ РАБОТУ</vt:lpstr>
      <vt:lpstr>  Критерий А. Знание и воспроизведение.  </vt:lpstr>
      <vt:lpstr>  Критерий В. Понимание и применение.  </vt:lpstr>
      <vt:lpstr>  Критерий с. Интеграция знаний, практическая грамотность.  </vt:lpstr>
      <vt:lpstr>КАК СОЗДАТЬ КРИТЕРИАЛЬНУЮ РАБОТУ</vt:lpstr>
      <vt:lpstr>Рубрики оценивания</vt:lpstr>
      <vt:lpstr>Компетентностно-ориентированные задания по теме «Лексика»  </vt:lpstr>
      <vt:lpstr>Компетентностно-ориентированные задания по теме «Лексика»  </vt:lpstr>
      <vt:lpstr>        </vt:lpstr>
      <vt:lpstr>Компетентностно-ориентированные задания по теме «Лексика» </vt:lpstr>
      <vt:lpstr>Компетентностно-ориентированные задания по теме «Лексика» </vt:lpstr>
      <vt:lpstr>        </vt:lpstr>
      <vt:lpstr>Компетентностно-ориентированные задания по теме «Лексика»  </vt:lpstr>
      <vt:lpstr>        </vt:lpstr>
      <vt:lpstr>РАБОТЫ УЧАЩИХСЯ  </vt:lpstr>
      <vt:lpstr>КАК СОЗДАТЬ КРИТЕРИАЛЬНУЮ РАБОТУ</vt:lpstr>
      <vt:lpstr>ПРОВЕРОЧНЫЙ ЛИСТ</vt:lpstr>
      <vt:lpstr>Шкала перевода баллов в отметку</vt:lpstr>
      <vt:lpstr>Слайд 42</vt:lpstr>
      <vt:lpstr>Критериальное оценивание</vt:lpstr>
      <vt:lpstr>Слайд 44</vt:lpstr>
      <vt:lpstr>Домашнее задание</vt:lpstr>
      <vt:lpstr>Ответы на вопросы, заданные в чате программы Elluminate Live во время семинара Вы сможете найти на сайте http://moodle.nis.edu.kz/ в разделе Мои курсы, в соответствующем семинаре, где создан специальный форум. Жду Ваших вопросов!</vt:lpstr>
      <vt:lpstr>Слайд 47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ФОРМИРУЮЩЕЕ ОЦЕНИВАНИЕ ПРИ ИЗУЧЕНИИ ТЕМЫ «ЛЕКСИКА»  В 3 КЛАССЕ</dc:title>
  <dc:creator>admin</dc:creator>
  <cp:lastModifiedBy>admin</cp:lastModifiedBy>
  <cp:revision>137</cp:revision>
  <dcterms:created xsi:type="dcterms:W3CDTF">2011-10-28T09:15:13Z</dcterms:created>
  <dcterms:modified xsi:type="dcterms:W3CDTF">2011-11-03T09:17:15Z</dcterms:modified>
</cp:coreProperties>
</file>